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3" r:id="rId4"/>
    <p:sldId id="258" r:id="rId5"/>
    <p:sldId id="264" r:id="rId6"/>
    <p:sldId id="265" r:id="rId7"/>
    <p:sldId id="266" r:id="rId8"/>
    <p:sldId id="262" r:id="rId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70" autoAdjust="0"/>
    <p:restoredTop sz="94610"/>
  </p:normalViewPr>
  <p:slideViewPr>
    <p:cSldViewPr snapToGrid="0" snapToObjects="1">
      <p:cViewPr>
        <p:scale>
          <a:sx n="155" d="100"/>
          <a:sy n="155" d="100"/>
        </p:scale>
        <p:origin x="16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7695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B9AA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2320" y="457200"/>
            <a:ext cx="1371600" cy="13716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731520"/>
            <a:ext cx="8229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AI</a:t>
            </a:r>
            <a:endParaRPr lang="en-US" sz="52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200" b="1" dirty="0">
                <a:solidFill>
                  <a:srgbClr val="1B9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Contract Review</a:t>
            </a:r>
            <a:endParaRPr lang="en-US" sz="5200" dirty="0"/>
          </a:p>
        </p:txBody>
      </p:sp>
      <p:sp>
        <p:nvSpPr>
          <p:cNvPr id="6" name="Text 3"/>
          <p:cNvSpPr/>
          <p:nvPr/>
        </p:nvSpPr>
        <p:spPr>
          <a:xfrm>
            <a:off x="457200" y="256032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Assistant</a:t>
            </a:r>
            <a:endParaRPr lang="en-US" sz="5200" dirty="0"/>
          </a:p>
        </p:txBody>
      </p:sp>
      <p:sp>
        <p:nvSpPr>
          <p:cNvPr id="7" name="Text 4"/>
          <p:cNvSpPr/>
          <p:nvPr/>
        </p:nvSpPr>
        <p:spPr>
          <a:xfrm>
            <a:off x="457200" y="352044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AI-Powered Contract Analysis — Private, Fast &amp; Secure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457200" y="4206240"/>
            <a:ext cx="8229600" cy="594360"/>
          </a:xfrm>
          <a:prstGeom prst="rect">
            <a:avLst/>
          </a:prstGeom>
          <a:solidFill>
            <a:srgbClr val="16244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457200" y="420624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5BC8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Capstone Project Presentation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1B3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274320" y="1234440"/>
            <a:ext cx="512064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1490472"/>
            <a:ext cx="502920" cy="50292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51560" y="1280160"/>
            <a:ext cx="4206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Contracts are complex</a:t>
            </a:r>
            <a:endParaRPr lang="en-US" sz="1500" dirty="0"/>
          </a:p>
        </p:txBody>
      </p:sp>
      <p:sp>
        <p:nvSpPr>
          <p:cNvPr id="7" name="Text 4"/>
          <p:cNvSpPr/>
          <p:nvPr/>
        </p:nvSpPr>
        <p:spPr>
          <a:xfrm>
            <a:off x="1051560" y="1664208"/>
            <a:ext cx="4206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 legal documents with critical clauses buried inside.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274320" y="2423160"/>
            <a:ext cx="512064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1480" y="2679192"/>
            <a:ext cx="502920" cy="50292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051560" y="2468880"/>
            <a:ext cx="4206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review is slow</a:t>
            </a:r>
            <a:endParaRPr lang="en-US" sz="1500" dirty="0"/>
          </a:p>
        </p:txBody>
      </p:sp>
      <p:sp>
        <p:nvSpPr>
          <p:cNvPr id="11" name="Text 7"/>
          <p:cNvSpPr/>
          <p:nvPr/>
        </p:nvSpPr>
        <p:spPr>
          <a:xfrm>
            <a:off x="1051560" y="2852928"/>
            <a:ext cx="4206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Time-consuming and error-prone for busy teams.</a:t>
            </a:r>
            <a:endParaRPr lang="en-US" sz="1200" dirty="0"/>
          </a:p>
        </p:txBody>
      </p:sp>
      <p:sp>
        <p:nvSpPr>
          <p:cNvPr id="12" name="Shape 8"/>
          <p:cNvSpPr/>
          <p:nvPr/>
        </p:nvSpPr>
        <p:spPr>
          <a:xfrm>
            <a:off x="274320" y="3611880"/>
            <a:ext cx="512064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1480" y="3867912"/>
            <a:ext cx="502920" cy="50292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051560" y="3657600"/>
            <a:ext cx="4206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AI = Privacy Risk</a:t>
            </a:r>
            <a:endParaRPr lang="en-US" sz="1500" dirty="0"/>
          </a:p>
        </p:txBody>
      </p:sp>
      <p:sp>
        <p:nvSpPr>
          <p:cNvPr id="15" name="Text 10"/>
          <p:cNvSpPr/>
          <p:nvPr/>
        </p:nvSpPr>
        <p:spPr>
          <a:xfrm>
            <a:off x="1051560" y="4041648"/>
            <a:ext cx="4206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Uploading private contracts to external servers is dangerous.</a:t>
            </a:r>
            <a:endParaRPr lang="en-US" sz="1200" dirty="0"/>
          </a:p>
        </p:txBody>
      </p:sp>
      <p:sp>
        <p:nvSpPr>
          <p:cNvPr id="16" name="Shape 11"/>
          <p:cNvSpPr/>
          <p:nvPr/>
        </p:nvSpPr>
        <p:spPr>
          <a:xfrm>
            <a:off x="5669280" y="1234440"/>
            <a:ext cx="3200400" cy="3566160"/>
          </a:xfrm>
          <a:prstGeom prst="rect">
            <a:avLst/>
          </a:prstGeom>
          <a:solidFill>
            <a:srgbClr val="0D1B3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Shape 12"/>
          <p:cNvSpPr/>
          <p:nvPr/>
        </p:nvSpPr>
        <p:spPr>
          <a:xfrm>
            <a:off x="5669280" y="1234440"/>
            <a:ext cx="109728" cy="3566160"/>
          </a:xfrm>
          <a:prstGeom prst="rect">
            <a:avLst/>
          </a:prstGeom>
          <a:solidFill>
            <a:srgbClr val="1B9AA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3600" y="1463040"/>
            <a:ext cx="502920" cy="50292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5852160" y="205740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i="1" dirty="0">
                <a:solidFill>
                  <a:srgbClr val="5BC8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Question:</a:t>
            </a:r>
            <a:endParaRPr lang="en-US" sz="1300" dirty="0"/>
          </a:p>
        </p:txBody>
      </p:sp>
      <p:sp>
        <p:nvSpPr>
          <p:cNvPr id="20" name="Text 14"/>
          <p:cNvSpPr/>
          <p:nvPr/>
        </p:nvSpPr>
        <p:spPr>
          <a:xfrm>
            <a:off x="5852160" y="2468880"/>
            <a:ext cx="288036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can companies use AI to review contracts quickly — without exposing confidential data?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ompetitors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drBg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1B3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itle"/>
          <p:cNvSpPr/>
          <p:nvPr/>
        </p:nvSpPr>
        <p:spPr>
          <a:xfrm>
            <a:off x="365760" y="0"/>
            <a:ext cx="84124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</a:rPr>
              <a:t>Why We're Different</a:t>
            </a:r>
          </a:p>
        </p:txBody>
      </p:sp>
      <p:sp>
        <p:nvSpPr>
          <p:cNvPr id="10" name="r10"/>
          <p:cNvSpPr/>
          <p:nvPr/>
        </p:nvSpPr>
        <p:spPr>
          <a:xfrm>
            <a:off x="228600" y="1130000"/>
            <a:ext cx="8686800" cy="460000"/>
          </a:xfrm>
          <a:prstGeom prst="rect">
            <a:avLst/>
          </a:prstGeom>
          <a:solidFill>
            <a:srgbClr val="1B4F7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b20"/>
          <p:cNvSpPr/>
          <p:nvPr/>
        </p:nvSpPr>
        <p:spPr>
          <a:xfrm>
            <a:off x="268600" y="1140000"/>
            <a:ext cx="2370000" cy="440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</a:rPr>
              <a:t>Feature</a:t>
            </a:r>
          </a:p>
        </p:txBody>
      </p:sp>
      <p:sp>
        <p:nvSpPr>
          <p:cNvPr id="21" name="tb21"/>
          <p:cNvSpPr/>
          <p:nvPr/>
        </p:nvSpPr>
        <p:spPr>
          <a:xfrm>
            <a:off x="2790000" y="1140000"/>
            <a:ext cx="1900000" cy="440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</a:rPr>
              <a:t>Our System</a:t>
            </a:r>
          </a:p>
        </p:txBody>
      </p:sp>
      <p:sp>
        <p:nvSpPr>
          <p:cNvPr id="22" name="tb22"/>
          <p:cNvSpPr/>
          <p:nvPr/>
        </p:nvSpPr>
        <p:spPr>
          <a:xfrm>
            <a:off x="4840000" y="1140000"/>
            <a:ext cx="1900000" cy="440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</a:rPr>
              <a:t>ChatGPT / GPT-4</a:t>
            </a:r>
          </a:p>
        </p:txBody>
      </p:sp>
      <p:sp>
        <p:nvSpPr>
          <p:cNvPr id="23" name="tb23"/>
          <p:cNvSpPr/>
          <p:nvPr/>
        </p:nvSpPr>
        <p:spPr>
          <a:xfrm>
            <a:off x="6890000" y="1140000"/>
            <a:ext cx="1970000" cy="440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</a:rPr>
              <a:t>Typical Legal SaaS</a:t>
            </a:r>
          </a:p>
        </p:txBody>
      </p:sp>
      <p:sp>
        <p:nvSpPr>
          <p:cNvPr id="100" name="r100"/>
          <p:cNvSpPr/>
          <p:nvPr/>
        </p:nvSpPr>
        <p:spPr>
          <a:xfrm>
            <a:off x="228600" y="1590000"/>
            <a:ext cx="8686800" cy="470000"/>
          </a:xfrm>
          <a:prstGeom prst="rect">
            <a:avLst/>
          </a:prstGeom>
          <a:solidFill>
            <a:srgbClr val="FFFFFF"/>
          </a:solidFill>
          <a:ln>
            <a:solidFill>
              <a:srgbClr val="D8E4F0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01" name="tb101"/>
          <p:cNvSpPr/>
          <p:nvPr/>
        </p:nvSpPr>
        <p:spPr>
          <a:xfrm>
            <a:off x="268600" y="1600000"/>
            <a:ext cx="2370000" cy="450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D3748"/>
                </a:solidFill>
                <a:latin typeface="Calibri" pitchFamily="34" charset="0"/>
              </a:rPr>
              <a:t>Data Privacy</a:t>
            </a:r>
          </a:p>
        </p:txBody>
      </p:sp>
      <p:sp>
        <p:nvSpPr>
          <p:cNvPr id="102" name="tb102"/>
          <p:cNvSpPr/>
          <p:nvPr/>
        </p:nvSpPr>
        <p:spPr>
          <a:xfrm>
            <a:off x="2790000" y="1600000"/>
            <a:ext cx="1900000" cy="450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000" b="0" dirty="0">
                <a:solidFill>
                  <a:srgbClr val="27AE60"/>
                </a:solidFill>
                <a:latin typeface="Calibri" pitchFamily="34" charset="0"/>
              </a:rPr>
              <a:t>✓ 100% Local</a:t>
            </a:r>
          </a:p>
        </p:txBody>
      </p:sp>
      <p:sp>
        <p:nvSpPr>
          <p:cNvPr id="103" name="tb103"/>
          <p:cNvSpPr/>
          <p:nvPr/>
        </p:nvSpPr>
        <p:spPr>
          <a:xfrm>
            <a:off x="4840000" y="1600000"/>
            <a:ext cx="1900000" cy="450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000" b="0" dirty="0">
                <a:solidFill>
                  <a:srgbClr val="E53E3E"/>
                </a:solidFill>
                <a:latin typeface="Calibri" pitchFamily="34" charset="0"/>
              </a:rPr>
              <a:t>✗ Cloud-Based</a:t>
            </a:r>
          </a:p>
        </p:txBody>
      </p:sp>
      <p:sp>
        <p:nvSpPr>
          <p:cNvPr id="104" name="tb104"/>
          <p:cNvSpPr/>
          <p:nvPr/>
        </p:nvSpPr>
        <p:spPr>
          <a:xfrm>
            <a:off x="6890000" y="1600000"/>
            <a:ext cx="1970000" cy="450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000" b="0" dirty="0">
                <a:solidFill>
                  <a:srgbClr val="E53E3E"/>
                </a:solidFill>
                <a:latin typeface="Calibri" pitchFamily="34" charset="0"/>
              </a:rPr>
              <a:t>✗ Cloud-Based</a:t>
            </a:r>
          </a:p>
        </p:txBody>
      </p:sp>
      <p:sp>
        <p:nvSpPr>
          <p:cNvPr id="110" name="r110"/>
          <p:cNvSpPr/>
          <p:nvPr/>
        </p:nvSpPr>
        <p:spPr>
          <a:xfrm>
            <a:off x="228600" y="2060000"/>
            <a:ext cx="8686800" cy="470000"/>
          </a:xfrm>
          <a:prstGeom prst="rect">
            <a:avLst/>
          </a:prstGeom>
          <a:solidFill>
            <a:srgbClr val="EBF4FD"/>
          </a:solidFill>
          <a:ln>
            <a:solidFill>
              <a:srgbClr val="D8E4F0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11" name="tb111"/>
          <p:cNvSpPr/>
          <p:nvPr/>
        </p:nvSpPr>
        <p:spPr>
          <a:xfrm>
            <a:off x="268600" y="2070000"/>
            <a:ext cx="2370000" cy="450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D3748"/>
                </a:solidFill>
                <a:latin typeface="Calibri" pitchFamily="34" charset="0"/>
              </a:rPr>
              <a:t>Works Offline</a:t>
            </a:r>
          </a:p>
        </p:txBody>
      </p:sp>
      <p:sp>
        <p:nvSpPr>
          <p:cNvPr id="112" name="tb112"/>
          <p:cNvSpPr/>
          <p:nvPr/>
        </p:nvSpPr>
        <p:spPr>
          <a:xfrm>
            <a:off x="2790000" y="2070000"/>
            <a:ext cx="1900000" cy="450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000" b="0" dirty="0">
                <a:solidFill>
                  <a:srgbClr val="27AE60"/>
                </a:solidFill>
                <a:latin typeface="Calibri" pitchFamily="34" charset="0"/>
              </a:rPr>
              <a:t>✓ Yes</a:t>
            </a:r>
          </a:p>
        </p:txBody>
      </p:sp>
      <p:sp>
        <p:nvSpPr>
          <p:cNvPr id="113" name="tb113"/>
          <p:cNvSpPr/>
          <p:nvPr/>
        </p:nvSpPr>
        <p:spPr>
          <a:xfrm>
            <a:off x="4840000" y="2070000"/>
            <a:ext cx="1900000" cy="450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000" b="0" dirty="0">
                <a:solidFill>
                  <a:srgbClr val="E53E3E"/>
                </a:solidFill>
                <a:latin typeface="Calibri" pitchFamily="34" charset="0"/>
              </a:rPr>
              <a:t>✗ No</a:t>
            </a:r>
          </a:p>
        </p:txBody>
      </p:sp>
      <p:sp>
        <p:nvSpPr>
          <p:cNvPr id="114" name="tb114"/>
          <p:cNvSpPr/>
          <p:nvPr/>
        </p:nvSpPr>
        <p:spPr>
          <a:xfrm>
            <a:off x="6890000" y="2070000"/>
            <a:ext cx="1970000" cy="450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000" b="0" dirty="0">
                <a:solidFill>
                  <a:srgbClr val="E53E3E"/>
                </a:solidFill>
                <a:latin typeface="Calibri" pitchFamily="34" charset="0"/>
              </a:rPr>
              <a:t>✗ No</a:t>
            </a:r>
          </a:p>
        </p:txBody>
      </p:sp>
      <p:sp>
        <p:nvSpPr>
          <p:cNvPr id="120" name="r120"/>
          <p:cNvSpPr/>
          <p:nvPr/>
        </p:nvSpPr>
        <p:spPr>
          <a:xfrm>
            <a:off x="228600" y="2530000"/>
            <a:ext cx="8686800" cy="470000"/>
          </a:xfrm>
          <a:prstGeom prst="rect">
            <a:avLst/>
          </a:prstGeom>
          <a:solidFill>
            <a:srgbClr val="FFFFFF"/>
          </a:solidFill>
          <a:ln>
            <a:solidFill>
              <a:srgbClr val="D8E4F0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21" name="tb121"/>
          <p:cNvSpPr/>
          <p:nvPr/>
        </p:nvSpPr>
        <p:spPr>
          <a:xfrm>
            <a:off x="268600" y="2540000"/>
            <a:ext cx="2370000" cy="450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D3748"/>
                </a:solidFill>
                <a:latin typeface="Calibri" pitchFamily="34" charset="0"/>
              </a:rPr>
              <a:t>Open-Source Models</a:t>
            </a:r>
          </a:p>
        </p:txBody>
      </p:sp>
      <p:sp>
        <p:nvSpPr>
          <p:cNvPr id="122" name="tb122"/>
          <p:cNvSpPr/>
          <p:nvPr/>
        </p:nvSpPr>
        <p:spPr>
          <a:xfrm>
            <a:off x="2790000" y="2540000"/>
            <a:ext cx="1900000" cy="450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000" b="0" dirty="0">
                <a:solidFill>
                  <a:srgbClr val="27AE60"/>
                </a:solidFill>
                <a:latin typeface="Calibri" pitchFamily="34" charset="0"/>
              </a:rPr>
              <a:t>✓ Yes</a:t>
            </a:r>
          </a:p>
        </p:txBody>
      </p:sp>
      <p:sp>
        <p:nvSpPr>
          <p:cNvPr id="123" name="tb123"/>
          <p:cNvSpPr/>
          <p:nvPr/>
        </p:nvSpPr>
        <p:spPr>
          <a:xfrm>
            <a:off x="4840000" y="2540000"/>
            <a:ext cx="1900000" cy="450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000" b="0" dirty="0">
                <a:solidFill>
                  <a:srgbClr val="E53E3E"/>
                </a:solidFill>
                <a:latin typeface="Calibri" pitchFamily="34" charset="0"/>
              </a:rPr>
              <a:t>✗ Proprietary</a:t>
            </a:r>
          </a:p>
        </p:txBody>
      </p:sp>
      <p:sp>
        <p:nvSpPr>
          <p:cNvPr id="124" name="tb124"/>
          <p:cNvSpPr/>
          <p:nvPr/>
        </p:nvSpPr>
        <p:spPr>
          <a:xfrm>
            <a:off x="6890000" y="2540000"/>
            <a:ext cx="1970000" cy="450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000" b="0" dirty="0">
                <a:solidFill>
                  <a:srgbClr val="E53E3E"/>
                </a:solidFill>
                <a:latin typeface="Calibri" pitchFamily="34" charset="0"/>
              </a:rPr>
              <a:t>✗ Proprietary</a:t>
            </a:r>
          </a:p>
        </p:txBody>
      </p:sp>
      <p:sp>
        <p:nvSpPr>
          <p:cNvPr id="130" name="r130"/>
          <p:cNvSpPr/>
          <p:nvPr/>
        </p:nvSpPr>
        <p:spPr>
          <a:xfrm>
            <a:off x="228600" y="3000000"/>
            <a:ext cx="8686800" cy="470000"/>
          </a:xfrm>
          <a:prstGeom prst="rect">
            <a:avLst/>
          </a:prstGeom>
          <a:solidFill>
            <a:srgbClr val="EBF4FD"/>
          </a:solidFill>
          <a:ln>
            <a:solidFill>
              <a:srgbClr val="D8E4F0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31" name="tb131"/>
          <p:cNvSpPr/>
          <p:nvPr/>
        </p:nvSpPr>
        <p:spPr>
          <a:xfrm>
            <a:off x="268600" y="3010000"/>
            <a:ext cx="2370000" cy="450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D3748"/>
                </a:solidFill>
                <a:latin typeface="Calibri" pitchFamily="34" charset="0"/>
              </a:rPr>
              <a:t>Source Citations</a:t>
            </a:r>
          </a:p>
        </p:txBody>
      </p:sp>
      <p:sp>
        <p:nvSpPr>
          <p:cNvPr id="132" name="tb132"/>
          <p:cNvSpPr/>
          <p:nvPr/>
        </p:nvSpPr>
        <p:spPr>
          <a:xfrm>
            <a:off x="2790000" y="3010000"/>
            <a:ext cx="1900000" cy="450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000" b="0" dirty="0">
                <a:solidFill>
                  <a:srgbClr val="27AE60"/>
                </a:solidFill>
                <a:latin typeface="Calibri" pitchFamily="34" charset="0"/>
              </a:rPr>
              <a:t>✓ Clause-Level</a:t>
            </a:r>
          </a:p>
        </p:txBody>
      </p:sp>
      <p:sp>
        <p:nvSpPr>
          <p:cNvPr id="133" name="tb133"/>
          <p:cNvSpPr/>
          <p:nvPr/>
        </p:nvSpPr>
        <p:spPr>
          <a:xfrm>
            <a:off x="4840000" y="3010000"/>
            <a:ext cx="1900000" cy="450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000" b="0" dirty="0">
                <a:solidFill>
                  <a:srgbClr val="D68910"/>
                </a:solidFill>
                <a:latin typeface="Calibri" pitchFamily="34" charset="0"/>
              </a:rPr>
              <a:t>~ Partial</a:t>
            </a:r>
          </a:p>
        </p:txBody>
      </p:sp>
      <p:sp>
        <p:nvSpPr>
          <p:cNvPr id="134" name="tb134"/>
          <p:cNvSpPr/>
          <p:nvPr/>
        </p:nvSpPr>
        <p:spPr>
          <a:xfrm>
            <a:off x="6890000" y="3010000"/>
            <a:ext cx="1970000" cy="450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000" b="0" dirty="0">
                <a:solidFill>
                  <a:srgbClr val="D68910"/>
                </a:solidFill>
                <a:latin typeface="Calibri" pitchFamily="34" charset="0"/>
              </a:rPr>
              <a:t>~ Partial</a:t>
            </a:r>
          </a:p>
        </p:txBody>
      </p:sp>
      <p:sp>
        <p:nvSpPr>
          <p:cNvPr id="140" name="r140"/>
          <p:cNvSpPr/>
          <p:nvPr/>
        </p:nvSpPr>
        <p:spPr>
          <a:xfrm>
            <a:off x="228600" y="3470000"/>
            <a:ext cx="8686800" cy="470000"/>
          </a:xfrm>
          <a:prstGeom prst="rect">
            <a:avLst/>
          </a:prstGeom>
          <a:solidFill>
            <a:srgbClr val="FFFFFF"/>
          </a:solidFill>
          <a:ln>
            <a:solidFill>
              <a:srgbClr val="D8E4F0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41" name="tb141"/>
          <p:cNvSpPr/>
          <p:nvPr/>
        </p:nvSpPr>
        <p:spPr>
          <a:xfrm>
            <a:off x="268600" y="3480000"/>
            <a:ext cx="2370000" cy="450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D3748"/>
                </a:solidFill>
                <a:latin typeface="Calibri" pitchFamily="34" charset="0"/>
              </a:rPr>
              <a:t>Cost</a:t>
            </a:r>
          </a:p>
        </p:txBody>
      </p:sp>
      <p:sp>
        <p:nvSpPr>
          <p:cNvPr id="142" name="tb142"/>
          <p:cNvSpPr/>
          <p:nvPr/>
        </p:nvSpPr>
        <p:spPr>
          <a:xfrm>
            <a:off x="2790000" y="3480000"/>
            <a:ext cx="1900000" cy="450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000" b="0" dirty="0">
                <a:solidFill>
                  <a:srgbClr val="27AE60"/>
                </a:solidFill>
                <a:latin typeface="Calibri" pitchFamily="34" charset="0"/>
              </a:rPr>
              <a:t>✓ Free/Low</a:t>
            </a:r>
          </a:p>
        </p:txBody>
      </p:sp>
      <p:sp>
        <p:nvSpPr>
          <p:cNvPr id="143" name="tb143"/>
          <p:cNvSpPr/>
          <p:nvPr/>
        </p:nvSpPr>
        <p:spPr>
          <a:xfrm>
            <a:off x="4840000" y="3480000"/>
            <a:ext cx="1900000" cy="450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000" b="0" dirty="0">
                <a:solidFill>
                  <a:srgbClr val="E53E3E"/>
                </a:solidFill>
                <a:latin typeface="Calibri" pitchFamily="34" charset="0"/>
              </a:rPr>
              <a:t>✗ Subscription</a:t>
            </a:r>
          </a:p>
        </p:txBody>
      </p:sp>
      <p:sp>
        <p:nvSpPr>
          <p:cNvPr id="144" name="tb144"/>
          <p:cNvSpPr/>
          <p:nvPr/>
        </p:nvSpPr>
        <p:spPr>
          <a:xfrm>
            <a:off x="6890000" y="3480000"/>
            <a:ext cx="1970000" cy="450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000" b="0" dirty="0">
                <a:solidFill>
                  <a:srgbClr val="E53E3E"/>
                </a:solidFill>
                <a:latin typeface="Calibri" pitchFamily="34" charset="0"/>
              </a:rPr>
              <a:t>✗ High Cost</a:t>
            </a:r>
          </a:p>
        </p:txBody>
      </p:sp>
      <p:sp>
        <p:nvSpPr>
          <p:cNvPr id="150" name="r150"/>
          <p:cNvSpPr/>
          <p:nvPr/>
        </p:nvSpPr>
        <p:spPr>
          <a:xfrm>
            <a:off x="228600" y="3940000"/>
            <a:ext cx="8686800" cy="470000"/>
          </a:xfrm>
          <a:prstGeom prst="rect">
            <a:avLst/>
          </a:prstGeom>
          <a:solidFill>
            <a:srgbClr val="EBF4FD"/>
          </a:solidFill>
          <a:ln>
            <a:solidFill>
              <a:srgbClr val="D8E4F0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51" name="tb151"/>
          <p:cNvSpPr/>
          <p:nvPr/>
        </p:nvSpPr>
        <p:spPr>
          <a:xfrm>
            <a:off x="268600" y="3950000"/>
            <a:ext cx="2370000" cy="450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D3748"/>
                </a:solidFill>
                <a:latin typeface="Calibri" pitchFamily="34" charset="0"/>
              </a:rPr>
              <a:t>SMB-Friendly</a:t>
            </a:r>
          </a:p>
        </p:txBody>
      </p:sp>
      <p:sp>
        <p:nvSpPr>
          <p:cNvPr id="152" name="tb152"/>
          <p:cNvSpPr/>
          <p:nvPr/>
        </p:nvSpPr>
        <p:spPr>
          <a:xfrm>
            <a:off x="2790000" y="3950000"/>
            <a:ext cx="1900000" cy="450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000" b="0" dirty="0">
                <a:solidFill>
                  <a:srgbClr val="27AE60"/>
                </a:solidFill>
                <a:latin typeface="Calibri" pitchFamily="34" charset="0"/>
              </a:rPr>
              <a:t>✓ Designed For</a:t>
            </a:r>
          </a:p>
        </p:txBody>
      </p:sp>
      <p:sp>
        <p:nvSpPr>
          <p:cNvPr id="153" name="tb153"/>
          <p:cNvSpPr/>
          <p:nvPr/>
        </p:nvSpPr>
        <p:spPr>
          <a:xfrm>
            <a:off x="4840000" y="3950000"/>
            <a:ext cx="1900000" cy="450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000" b="0" dirty="0">
                <a:solidFill>
                  <a:srgbClr val="D68910"/>
                </a:solidFill>
                <a:latin typeface="Calibri" pitchFamily="34" charset="0"/>
              </a:rPr>
              <a:t>~ Generic</a:t>
            </a:r>
          </a:p>
        </p:txBody>
      </p:sp>
      <p:sp>
        <p:nvSpPr>
          <p:cNvPr id="154" name="tb154"/>
          <p:cNvSpPr/>
          <p:nvPr/>
        </p:nvSpPr>
        <p:spPr>
          <a:xfrm>
            <a:off x="6890000" y="3950000"/>
            <a:ext cx="1970000" cy="450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000" b="0" dirty="0">
                <a:solidFill>
                  <a:srgbClr val="E53E3E"/>
                </a:solidFill>
                <a:latin typeface="Calibri" pitchFamily="34" charset="0"/>
              </a:rPr>
              <a:t>✗ Enterprise-Only</a:t>
            </a:r>
          </a:p>
        </p:txBody>
      </p:sp>
      <p:sp>
        <p:nvSpPr>
          <p:cNvPr id="160" name="r160"/>
          <p:cNvSpPr/>
          <p:nvPr/>
        </p:nvSpPr>
        <p:spPr>
          <a:xfrm>
            <a:off x="228600" y="4410000"/>
            <a:ext cx="8686800" cy="470000"/>
          </a:xfrm>
          <a:prstGeom prst="rect">
            <a:avLst/>
          </a:prstGeom>
          <a:solidFill>
            <a:srgbClr val="FFFFFF"/>
          </a:solidFill>
          <a:ln>
            <a:solidFill>
              <a:srgbClr val="D8E4F0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61" name="tb161"/>
          <p:cNvSpPr/>
          <p:nvPr/>
        </p:nvSpPr>
        <p:spPr>
          <a:xfrm>
            <a:off x="268600" y="4420000"/>
            <a:ext cx="2370000" cy="450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D3748"/>
                </a:solidFill>
                <a:latin typeface="Calibri" pitchFamily="34" charset="0"/>
              </a:rPr>
              <a:t>No Hallucination</a:t>
            </a:r>
          </a:p>
        </p:txBody>
      </p:sp>
      <p:sp>
        <p:nvSpPr>
          <p:cNvPr id="162" name="tb162"/>
          <p:cNvSpPr/>
          <p:nvPr/>
        </p:nvSpPr>
        <p:spPr>
          <a:xfrm>
            <a:off x="2790000" y="4420000"/>
            <a:ext cx="1900000" cy="450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000" b="0" dirty="0">
                <a:solidFill>
                  <a:srgbClr val="27AE60"/>
                </a:solidFill>
                <a:latin typeface="Calibri" pitchFamily="34" charset="0"/>
              </a:rPr>
              <a:t>✓ RAG-Grounded</a:t>
            </a:r>
          </a:p>
        </p:txBody>
      </p:sp>
      <p:sp>
        <p:nvSpPr>
          <p:cNvPr id="163" name="tb163"/>
          <p:cNvSpPr/>
          <p:nvPr/>
        </p:nvSpPr>
        <p:spPr>
          <a:xfrm>
            <a:off x="4840000" y="4420000"/>
            <a:ext cx="1900000" cy="450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000" b="0" dirty="0">
                <a:solidFill>
                  <a:srgbClr val="E53E3E"/>
                </a:solidFill>
                <a:latin typeface="Calibri" pitchFamily="34" charset="0"/>
              </a:rPr>
              <a:t>✗ May Hallucinate</a:t>
            </a:r>
          </a:p>
        </p:txBody>
      </p:sp>
      <p:sp>
        <p:nvSpPr>
          <p:cNvPr id="164" name="tb164"/>
          <p:cNvSpPr/>
          <p:nvPr/>
        </p:nvSpPr>
        <p:spPr>
          <a:xfrm>
            <a:off x="6890000" y="4420000"/>
            <a:ext cx="1970000" cy="450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000" b="0" dirty="0">
                <a:solidFill>
                  <a:srgbClr val="D68910"/>
                </a:solidFill>
                <a:latin typeface="Calibri" pitchFamily="34" charset="0"/>
              </a:rPr>
              <a:t>~ Varies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olution and Key Features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drBg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1B3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itle"/>
          <p:cNvSpPr/>
          <p:nvPr/>
        </p:nvSpPr>
        <p:spPr>
          <a:xfrm>
            <a:off x="365760" y="0"/>
            <a:ext cx="84124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</a:rPr>
              <a:t>Solution &amp; Key Features</a:t>
            </a:r>
          </a:p>
        </p:txBody>
      </p:sp>
      <p:sp>
        <p:nvSpPr>
          <p:cNvPr id="10" name="tb10"/>
          <p:cNvSpPr/>
          <p:nvPr/>
        </p:nvSpPr>
        <p:spPr>
          <a:xfrm>
            <a:off x="228600" y="1060000"/>
            <a:ext cx="8686800" cy="360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200" b="0" dirty="0">
                <a:solidFill>
                  <a:srgbClr val="1B4F72"/>
                </a:solidFill>
                <a:latin typeface="Calibri" pitchFamily="34" charset="0"/>
              </a:rPr>
              <a:t>Local AI Contract Review Assistant — runs entirely on-premise. No data ever leaves.</a:t>
            </a:r>
          </a:p>
        </p:txBody>
      </p:sp>
      <p:sp>
        <p:nvSpPr>
          <p:cNvPr id="15" name="r15"/>
          <p:cNvSpPr/>
          <p:nvPr/>
        </p:nvSpPr>
        <p:spPr>
          <a:xfrm>
            <a:off x="4380000" y="1480000"/>
            <a:ext cx="20000" cy="3500000"/>
          </a:xfrm>
          <a:prstGeom prst="rect">
            <a:avLst/>
          </a:prstGeom>
          <a:solidFill>
            <a:srgbClr val="D0D8E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b20"/>
          <p:cNvSpPr/>
          <p:nvPr/>
        </p:nvSpPr>
        <p:spPr>
          <a:xfrm>
            <a:off x="228600" y="1500000"/>
            <a:ext cx="3950000" cy="380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D1B3E"/>
                </a:solidFill>
                <a:latin typeface="Calibri" pitchFamily="34" charset="0"/>
              </a:rPr>
              <a:t>How It Works</a:t>
            </a:r>
          </a:p>
        </p:txBody>
      </p:sp>
      <p:sp>
        <p:nvSpPr>
          <p:cNvPr id="30" name="r30"/>
          <p:cNvSpPr/>
          <p:nvPr/>
        </p:nvSpPr>
        <p:spPr>
          <a:xfrm>
            <a:off x="228600" y="2040000"/>
            <a:ext cx="280000" cy="280000"/>
          </a:xfrm>
          <a:prstGeom prst="rect">
            <a:avLst/>
          </a:prstGeom>
          <a:solidFill>
            <a:srgbClr val="1B9AA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0" name="tb40"/>
          <p:cNvSpPr/>
          <p:nvPr/>
        </p:nvSpPr>
        <p:spPr>
          <a:xfrm>
            <a:off x="228600" y="2040000"/>
            <a:ext cx="280000" cy="280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50" name="ml50"/>
          <p:cNvSpPr/>
          <p:nvPr/>
        </p:nvSpPr>
        <p:spPr>
          <a:xfrm>
            <a:off x="560000" y="2000000"/>
            <a:ext cx="3600000" cy="820000"/>
          </a:xfrm>
          <a:prstGeom prst="rect">
            <a:avLst/>
          </a:prstGeom>
          <a:noFill/>
          <a:ln/>
        </p:spPr>
        <p:txBody>
          <a:bodyPr wrap="square" lIns="91440" tIns="91440" rIns="91440" bIns="9144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2D3748"/>
                </a:solidFill>
                <a:latin typeface="Calibri" pitchFamily="34" charset="0"/>
              </a:rPr>
              <a:t>Upload Contracts</a:t>
            </a:r>
          </a:p>
          <a:p>
            <a:pPr marL="0" indent="0">
              <a:buNone/>
            </a:pPr>
            <a:r>
              <a:rPr lang="en-US" sz="1050" b="0" dirty="0">
                <a:solidFill>
                  <a:srgbClr val="4A5568"/>
                </a:solidFill>
                <a:latin typeface="Calibri" pitchFamily="34" charset="0"/>
              </a:rPr>
              <a:t>PDF, DOCX, or TXT — no cloud needed</a:t>
            </a:r>
          </a:p>
        </p:txBody>
      </p:sp>
      <p:sp>
        <p:nvSpPr>
          <p:cNvPr id="31" name="r31"/>
          <p:cNvSpPr/>
          <p:nvPr/>
        </p:nvSpPr>
        <p:spPr>
          <a:xfrm>
            <a:off x="228600" y="2970000"/>
            <a:ext cx="280000" cy="280000"/>
          </a:xfrm>
          <a:prstGeom prst="rect">
            <a:avLst/>
          </a:prstGeom>
          <a:solidFill>
            <a:srgbClr val="F5A62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1" name="tb41"/>
          <p:cNvSpPr/>
          <p:nvPr/>
        </p:nvSpPr>
        <p:spPr>
          <a:xfrm>
            <a:off x="228600" y="2970000"/>
            <a:ext cx="280000" cy="280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1" name="ml51"/>
          <p:cNvSpPr/>
          <p:nvPr/>
        </p:nvSpPr>
        <p:spPr>
          <a:xfrm>
            <a:off x="560000" y="2930000"/>
            <a:ext cx="3600000" cy="820000"/>
          </a:xfrm>
          <a:prstGeom prst="rect">
            <a:avLst/>
          </a:prstGeom>
          <a:noFill/>
          <a:ln/>
        </p:spPr>
        <p:txBody>
          <a:bodyPr wrap="square" lIns="91440" tIns="91440" rIns="91440" bIns="9144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2D3748"/>
                </a:solidFill>
                <a:latin typeface="Calibri" pitchFamily="34" charset="0"/>
              </a:rPr>
              <a:t>Ask in Plain English</a:t>
            </a:r>
          </a:p>
          <a:p>
            <a:pPr marL="0" indent="0">
              <a:buNone/>
            </a:pPr>
            <a:r>
              <a:rPr lang="en-US" sz="1050" b="0" dirty="0">
                <a:solidFill>
                  <a:srgbClr val="4A5568"/>
                </a:solidFill>
                <a:latin typeface="Calibri" pitchFamily="34" charset="0"/>
              </a:rPr>
              <a:t>“What is the payment deadline?”</a:t>
            </a:r>
          </a:p>
        </p:txBody>
      </p:sp>
      <p:sp>
        <p:nvSpPr>
          <p:cNvPr id="32" name="r32"/>
          <p:cNvSpPr/>
          <p:nvPr/>
        </p:nvSpPr>
        <p:spPr>
          <a:xfrm>
            <a:off x="228600" y="3900000"/>
            <a:ext cx="280000" cy="280000"/>
          </a:xfrm>
          <a:prstGeom prst="rect">
            <a:avLst/>
          </a:prstGeom>
          <a:solidFill>
            <a:srgbClr val="38A16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2" name="tb42"/>
          <p:cNvSpPr/>
          <p:nvPr/>
        </p:nvSpPr>
        <p:spPr>
          <a:xfrm>
            <a:off x="228600" y="3900000"/>
            <a:ext cx="280000" cy="280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2" name="ml52"/>
          <p:cNvSpPr/>
          <p:nvPr/>
        </p:nvSpPr>
        <p:spPr>
          <a:xfrm>
            <a:off x="560000" y="3860000"/>
            <a:ext cx="3600000" cy="820000"/>
          </a:xfrm>
          <a:prstGeom prst="rect">
            <a:avLst/>
          </a:prstGeom>
          <a:noFill/>
          <a:ln/>
        </p:spPr>
        <p:txBody>
          <a:bodyPr wrap="square" lIns="91440" tIns="91440" rIns="91440" bIns="91440" rtlCol="0" anchor="t"/>
          <a:lstStyle/>
          <a:p>
            <a:pPr marL="0" indent="0">
              <a:buNone/>
            </a:pPr>
            <a:r>
              <a:rPr lang="en-US" sz="1300" b="1" dirty="0">
                <a:solidFill>
                  <a:srgbClr val="2D3748"/>
                </a:solidFill>
                <a:latin typeface="Calibri" pitchFamily="34" charset="0"/>
              </a:rPr>
              <a:t>Get Cited Answers</a:t>
            </a:r>
          </a:p>
          <a:p>
            <a:pPr marL="0" indent="0">
              <a:buNone/>
            </a:pPr>
            <a:r>
              <a:rPr lang="en-US" sz="1050" b="0" dirty="0">
                <a:solidFill>
                  <a:srgbClr val="4A5568"/>
                </a:solidFill>
                <a:latin typeface="Calibri" pitchFamily="34" charset="0"/>
              </a:rPr>
              <a:t>Exact clause &amp; section references</a:t>
            </a:r>
          </a:p>
        </p:txBody>
      </p:sp>
      <p:sp>
        <p:nvSpPr>
          <p:cNvPr id="60" name="tb60"/>
          <p:cNvSpPr/>
          <p:nvPr/>
        </p:nvSpPr>
        <p:spPr>
          <a:xfrm>
            <a:off x="4550000" y="1500000"/>
            <a:ext cx="4350000" cy="380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D1B3E"/>
                </a:solidFill>
                <a:latin typeface="Calibri" pitchFamily="34" charset="0"/>
              </a:rPr>
              <a:t>Key Features</a:t>
            </a:r>
          </a:p>
        </p:txBody>
      </p:sp>
      <p:sp>
        <p:nvSpPr>
          <p:cNvPr id="100" name="r100"/>
          <p:cNvSpPr/>
          <p:nvPr/>
        </p:nvSpPr>
        <p:spPr>
          <a:xfrm>
            <a:off x="4550000" y="1980000"/>
            <a:ext cx="2100000" cy="540000"/>
          </a:xfrm>
          <a:prstGeom prst="rect">
            <a:avLst/>
          </a:prstGeom>
          <a:solidFill>
            <a:srgbClr val="FFFFFF"/>
          </a:solidFill>
          <a:ln>
            <a:solidFill>
              <a:srgbClr val="1B9AAA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01" name="r101"/>
          <p:cNvSpPr/>
          <p:nvPr/>
        </p:nvSpPr>
        <p:spPr>
          <a:xfrm>
            <a:off x="4550000" y="1980000"/>
            <a:ext cx="12000" cy="540000"/>
          </a:xfrm>
          <a:prstGeom prst="rect">
            <a:avLst/>
          </a:prstGeom>
          <a:solidFill>
            <a:srgbClr val="1B9AA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0" name="ml200"/>
          <p:cNvSpPr/>
          <p:nvPr/>
        </p:nvSpPr>
        <p:spPr>
          <a:xfrm>
            <a:off x="4605000" y="2010000"/>
            <a:ext cx="2025000" cy="500000"/>
          </a:xfrm>
          <a:prstGeom prst="rect">
            <a:avLst/>
          </a:prstGeom>
          <a:noFill/>
          <a:ln/>
        </p:spPr>
        <p:txBody>
          <a:bodyPr wrap="square" lIns="91440" tIns="91440" rIns="91440" bIns="91440" rtlCol="0" anchor="t"/>
          <a:lstStyle/>
          <a:p>
            <a:pPr marL="0" indent="0">
              <a:buNone/>
            </a:pPr>
            <a:r>
              <a:rPr lang="en-US" sz="1050" b="1" dirty="0">
                <a:solidFill>
                  <a:srgbClr val="2D3748"/>
                </a:solidFill>
                <a:latin typeface="Calibri" pitchFamily="34" charset="0"/>
              </a:rPr>
              <a:t>Contract Upload</a:t>
            </a:r>
          </a:p>
          <a:p>
            <a:pPr marL="0" indent="0">
              <a:buNone/>
            </a:pPr>
            <a:r>
              <a:rPr lang="en-US" sz="900" b="0" dirty="0">
                <a:solidFill>
                  <a:srgbClr val="4A5568"/>
                </a:solidFill>
                <a:latin typeface="Calibri" pitchFamily="34" charset="0"/>
              </a:rPr>
              <a:t>PDF, DOCX, TXT support — simple and fast</a:t>
            </a:r>
          </a:p>
        </p:txBody>
      </p:sp>
      <p:sp>
        <p:nvSpPr>
          <p:cNvPr id="4" name="r101"/>
          <p:cNvSpPr/>
          <p:nvPr/>
        </p:nvSpPr>
        <p:spPr>
          <a:xfrm>
            <a:off x="6730000" y="1980000"/>
            <a:ext cx="2100000" cy="540000"/>
          </a:xfrm>
          <a:prstGeom prst="rect">
            <a:avLst/>
          </a:prstGeom>
          <a:solidFill>
            <a:srgbClr val="FFFFFF"/>
          </a:solidFill>
          <a:ln>
            <a:solidFill>
              <a:srgbClr val="F5A623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03" name="r103"/>
          <p:cNvSpPr/>
          <p:nvPr/>
        </p:nvSpPr>
        <p:spPr>
          <a:xfrm>
            <a:off x="6730000" y="1980000"/>
            <a:ext cx="12000" cy="540000"/>
          </a:xfrm>
          <a:prstGeom prst="rect">
            <a:avLst/>
          </a:prstGeom>
          <a:solidFill>
            <a:srgbClr val="F5A62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1" name="ml201"/>
          <p:cNvSpPr/>
          <p:nvPr/>
        </p:nvSpPr>
        <p:spPr>
          <a:xfrm>
            <a:off x="6785000" y="2010000"/>
            <a:ext cx="2025000" cy="500000"/>
          </a:xfrm>
          <a:prstGeom prst="rect">
            <a:avLst/>
          </a:prstGeom>
          <a:noFill/>
          <a:ln/>
        </p:spPr>
        <p:txBody>
          <a:bodyPr wrap="square" lIns="91440" tIns="91440" rIns="91440" bIns="91440" rtlCol="0" anchor="t"/>
          <a:lstStyle/>
          <a:p>
            <a:pPr marL="0" indent="0">
              <a:buNone/>
            </a:pPr>
            <a:r>
              <a:rPr lang="en-US" sz="1050" b="1" dirty="0">
                <a:solidFill>
                  <a:srgbClr val="2D3748"/>
                </a:solidFill>
                <a:latin typeface="Calibri" pitchFamily="34" charset="0"/>
              </a:rPr>
              <a:t>Q&amp;A on Contracts</a:t>
            </a:r>
          </a:p>
          <a:p>
            <a:pPr marL="0" indent="0">
              <a:buNone/>
            </a:pPr>
            <a:r>
              <a:rPr lang="en-US" sz="900" b="0" dirty="0">
                <a:solidFill>
                  <a:srgbClr val="4A5568"/>
                </a:solidFill>
                <a:latin typeface="Calibri" pitchFamily="34" charset="0"/>
              </a:rPr>
              <a:t>Dates, clauses, obligations &amp; risks</a:t>
            </a:r>
          </a:p>
        </p:txBody>
      </p:sp>
      <p:sp>
        <p:nvSpPr>
          <p:cNvPr id="102" name="r102"/>
          <p:cNvSpPr/>
          <p:nvPr/>
        </p:nvSpPr>
        <p:spPr>
          <a:xfrm>
            <a:off x="4550000" y="2600000"/>
            <a:ext cx="2100000" cy="540000"/>
          </a:xfrm>
          <a:prstGeom prst="rect">
            <a:avLst/>
          </a:prstGeom>
          <a:solidFill>
            <a:srgbClr val="FFFFFF"/>
          </a:solidFill>
          <a:ln>
            <a:solidFill>
              <a:srgbClr val="38A169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05" name="r105"/>
          <p:cNvSpPr/>
          <p:nvPr/>
        </p:nvSpPr>
        <p:spPr>
          <a:xfrm>
            <a:off x="4550000" y="2600000"/>
            <a:ext cx="12000" cy="540000"/>
          </a:xfrm>
          <a:prstGeom prst="rect">
            <a:avLst/>
          </a:prstGeom>
          <a:solidFill>
            <a:srgbClr val="38A16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2" name="ml202"/>
          <p:cNvSpPr/>
          <p:nvPr/>
        </p:nvSpPr>
        <p:spPr>
          <a:xfrm>
            <a:off x="4605000" y="2630000"/>
            <a:ext cx="2025000" cy="500000"/>
          </a:xfrm>
          <a:prstGeom prst="rect">
            <a:avLst/>
          </a:prstGeom>
          <a:noFill/>
          <a:ln/>
        </p:spPr>
        <p:txBody>
          <a:bodyPr wrap="square" lIns="91440" tIns="91440" rIns="91440" bIns="91440" rtlCol="0" anchor="t"/>
          <a:lstStyle/>
          <a:p>
            <a:pPr marL="0" indent="0">
              <a:buNone/>
            </a:pPr>
            <a:r>
              <a:rPr lang="en-US" sz="1050" b="1" dirty="0">
                <a:solidFill>
                  <a:srgbClr val="2D3748"/>
                </a:solidFill>
                <a:latin typeface="Calibri" pitchFamily="34" charset="0"/>
              </a:rPr>
              <a:t>Clause Extraction</a:t>
            </a:r>
          </a:p>
          <a:p>
            <a:pPr marL="0" indent="0">
              <a:buNone/>
            </a:pPr>
            <a:r>
              <a:rPr lang="en-US" sz="900" b="0" dirty="0">
                <a:solidFill>
                  <a:srgbClr val="4A5568"/>
                </a:solidFill>
                <a:latin typeface="Calibri" pitchFamily="34" charset="0"/>
              </a:rPr>
              <a:t>Payment, termination &amp; renewal terms</a:t>
            </a:r>
          </a:p>
        </p:txBody>
      </p:sp>
      <p:sp>
        <p:nvSpPr>
          <p:cNvPr id="5" name="r103"/>
          <p:cNvSpPr/>
          <p:nvPr/>
        </p:nvSpPr>
        <p:spPr>
          <a:xfrm>
            <a:off x="6730000" y="2600000"/>
            <a:ext cx="2100000" cy="540000"/>
          </a:xfrm>
          <a:prstGeom prst="rect">
            <a:avLst/>
          </a:prstGeom>
          <a:solidFill>
            <a:srgbClr val="FFFFFF"/>
          </a:solidFill>
          <a:ln>
            <a:solidFill>
              <a:srgbClr val="E53E3E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07" name="r107"/>
          <p:cNvSpPr/>
          <p:nvPr/>
        </p:nvSpPr>
        <p:spPr>
          <a:xfrm>
            <a:off x="6730000" y="2600000"/>
            <a:ext cx="12000" cy="540000"/>
          </a:xfrm>
          <a:prstGeom prst="rect">
            <a:avLst/>
          </a:prstGeom>
          <a:solidFill>
            <a:srgbClr val="E53E3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3" name="ml203"/>
          <p:cNvSpPr/>
          <p:nvPr/>
        </p:nvSpPr>
        <p:spPr>
          <a:xfrm>
            <a:off x="6785000" y="2630000"/>
            <a:ext cx="2025000" cy="500000"/>
          </a:xfrm>
          <a:prstGeom prst="rect">
            <a:avLst/>
          </a:prstGeom>
          <a:noFill/>
          <a:ln/>
        </p:spPr>
        <p:txBody>
          <a:bodyPr wrap="square" lIns="91440" tIns="91440" rIns="91440" bIns="91440" rtlCol="0" anchor="t"/>
          <a:lstStyle/>
          <a:p>
            <a:pPr marL="0" indent="0">
              <a:buNone/>
            </a:pPr>
            <a:r>
              <a:rPr lang="en-US" sz="1050" b="1" dirty="0">
                <a:solidFill>
                  <a:srgbClr val="2D3748"/>
                </a:solidFill>
                <a:latin typeface="Calibri" pitchFamily="34" charset="0"/>
              </a:rPr>
              <a:t>Risk Flagging</a:t>
            </a:r>
          </a:p>
          <a:p>
            <a:pPr marL="0" indent="0">
              <a:buNone/>
            </a:pPr>
            <a:r>
              <a:rPr lang="en-US" sz="900" b="0" dirty="0">
                <a:solidFill>
                  <a:srgbClr val="4A5568"/>
                </a:solidFill>
                <a:latin typeface="Calibri" pitchFamily="34" charset="0"/>
              </a:rPr>
              <a:t>Auto-renewals, high penalties, unclear terms</a:t>
            </a:r>
          </a:p>
        </p:txBody>
      </p:sp>
      <p:sp>
        <p:nvSpPr>
          <p:cNvPr id="104" name="r104"/>
          <p:cNvSpPr/>
          <p:nvPr/>
        </p:nvSpPr>
        <p:spPr>
          <a:xfrm>
            <a:off x="4550000" y="3220000"/>
            <a:ext cx="2100000" cy="540000"/>
          </a:xfrm>
          <a:prstGeom prst="rect">
            <a:avLst/>
          </a:prstGeom>
          <a:solidFill>
            <a:srgbClr val="FFFFFF"/>
          </a:solidFill>
          <a:ln>
            <a:solidFill>
              <a:srgbClr val="805AD5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09" name="r109"/>
          <p:cNvSpPr/>
          <p:nvPr/>
        </p:nvSpPr>
        <p:spPr>
          <a:xfrm>
            <a:off x="4550000" y="3220000"/>
            <a:ext cx="12000" cy="540000"/>
          </a:xfrm>
          <a:prstGeom prst="rect">
            <a:avLst/>
          </a:prstGeom>
          <a:solidFill>
            <a:srgbClr val="805AD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4" name="ml204"/>
          <p:cNvSpPr/>
          <p:nvPr/>
        </p:nvSpPr>
        <p:spPr>
          <a:xfrm>
            <a:off x="4605000" y="3250000"/>
            <a:ext cx="2025000" cy="500000"/>
          </a:xfrm>
          <a:prstGeom prst="rect">
            <a:avLst/>
          </a:prstGeom>
          <a:noFill/>
          <a:ln/>
        </p:spPr>
        <p:txBody>
          <a:bodyPr wrap="square" lIns="91440" tIns="91440" rIns="91440" bIns="91440" rtlCol="0" anchor="t"/>
          <a:lstStyle/>
          <a:p>
            <a:pPr marL="0" indent="0">
              <a:buNone/>
            </a:pPr>
            <a:r>
              <a:rPr lang="en-US" sz="1050" b="1" dirty="0">
                <a:solidFill>
                  <a:srgbClr val="2D3748"/>
                </a:solidFill>
                <a:latin typeface="Calibri" pitchFamily="34" charset="0"/>
              </a:rPr>
              <a:t>Source Citations</a:t>
            </a:r>
          </a:p>
          <a:p>
            <a:pPr marL="0" indent="0">
              <a:buNone/>
            </a:pPr>
            <a:r>
              <a:rPr lang="en-US" sz="900" b="0" dirty="0">
                <a:solidFill>
                  <a:srgbClr val="4A5568"/>
                </a:solidFill>
                <a:latin typeface="Calibri" pitchFamily="34" charset="0"/>
              </a:rPr>
              <a:t>Exact clause, section, or page — transparent</a:t>
            </a:r>
          </a:p>
        </p:txBody>
      </p:sp>
      <p:sp>
        <p:nvSpPr>
          <p:cNvPr id="6" name="r105"/>
          <p:cNvSpPr/>
          <p:nvPr/>
        </p:nvSpPr>
        <p:spPr>
          <a:xfrm>
            <a:off x="6730000" y="3220000"/>
            <a:ext cx="2100000" cy="540000"/>
          </a:xfrm>
          <a:prstGeom prst="rect">
            <a:avLst/>
          </a:prstGeom>
          <a:solidFill>
            <a:srgbClr val="FFFFFF"/>
          </a:solidFill>
          <a:ln>
            <a:solidFill>
              <a:srgbClr val="DD6B20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11" name="r111"/>
          <p:cNvSpPr/>
          <p:nvPr/>
        </p:nvSpPr>
        <p:spPr>
          <a:xfrm>
            <a:off x="6730000" y="3220000"/>
            <a:ext cx="12000" cy="540000"/>
          </a:xfrm>
          <a:prstGeom prst="rect">
            <a:avLst/>
          </a:prstGeom>
          <a:solidFill>
            <a:srgbClr val="DD6B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5" name="ml205"/>
          <p:cNvSpPr/>
          <p:nvPr/>
        </p:nvSpPr>
        <p:spPr>
          <a:xfrm>
            <a:off x="6785000" y="3250000"/>
            <a:ext cx="2025000" cy="500000"/>
          </a:xfrm>
          <a:prstGeom prst="rect">
            <a:avLst/>
          </a:prstGeom>
          <a:noFill/>
          <a:ln/>
        </p:spPr>
        <p:txBody>
          <a:bodyPr wrap="square" lIns="91440" tIns="91440" rIns="91440" bIns="91440" rtlCol="0" anchor="t"/>
          <a:lstStyle/>
          <a:p>
            <a:pPr marL="0" indent="0">
              <a:buNone/>
            </a:pPr>
            <a:r>
              <a:rPr lang="en-US" sz="1050" b="1" dirty="0">
                <a:solidFill>
                  <a:srgbClr val="2D3748"/>
                </a:solidFill>
                <a:latin typeface="Calibri" pitchFamily="34" charset="0"/>
              </a:rPr>
              <a:t>No Hallucination</a:t>
            </a:r>
          </a:p>
          <a:p>
            <a:pPr marL="0" indent="0">
              <a:buNone/>
            </a:pPr>
            <a:r>
              <a:rPr lang="en-US" sz="900" b="0" dirty="0">
                <a:solidFill>
                  <a:srgbClr val="4A5568"/>
                </a:solidFill>
                <a:latin typeface="Calibri" pitchFamily="34" charset="0"/>
              </a:rPr>
              <a:t>Says so if unsure — never invents an answer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HW SW Requirements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drBg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1B3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itle"/>
          <p:cNvSpPr/>
          <p:nvPr/>
        </p:nvSpPr>
        <p:spPr>
          <a:xfrm>
            <a:off x="365760" y="0"/>
            <a:ext cx="84124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</a:rPr>
              <a:t>Hardware &amp; Software Requirements</a:t>
            </a:r>
          </a:p>
        </p:txBody>
      </p:sp>
      <p:sp>
        <p:nvSpPr>
          <p:cNvPr id="10" name="r10"/>
          <p:cNvSpPr/>
          <p:nvPr/>
        </p:nvSpPr>
        <p:spPr>
          <a:xfrm>
            <a:off x="228600" y="1150000"/>
            <a:ext cx="4300000" cy="340000"/>
          </a:xfrm>
          <a:prstGeom prst="rect">
            <a:avLst/>
          </a:prstGeom>
          <a:solidFill>
            <a:srgbClr val="0D1B3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b11"/>
          <p:cNvSpPr/>
          <p:nvPr/>
        </p:nvSpPr>
        <p:spPr>
          <a:xfrm>
            <a:off x="308600" y="1160000"/>
            <a:ext cx="4140000" cy="320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</a:rPr>
              <a:t>Hardware Requirements</a:t>
            </a:r>
          </a:p>
        </p:txBody>
      </p:sp>
      <p:sp>
        <p:nvSpPr>
          <p:cNvPr id="20" name="r20"/>
          <p:cNvSpPr/>
          <p:nvPr/>
        </p:nvSpPr>
        <p:spPr>
          <a:xfrm>
            <a:off x="228600" y="1510000"/>
            <a:ext cx="4300000" cy="510000"/>
          </a:xfrm>
          <a:prstGeom prst="rect">
            <a:avLst/>
          </a:prstGeom>
          <a:solidFill>
            <a:srgbClr val="FFFFFF"/>
          </a:solidFill>
          <a:ln>
            <a:solidFill>
              <a:srgbClr val="D0D8E4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21" name="r21"/>
          <p:cNvSpPr/>
          <p:nvPr/>
        </p:nvSpPr>
        <p:spPr>
          <a:xfrm>
            <a:off x="228600" y="1510000"/>
            <a:ext cx="10000" cy="510000"/>
          </a:xfrm>
          <a:prstGeom prst="rect">
            <a:avLst/>
          </a:prstGeom>
          <a:solidFill>
            <a:srgbClr val="1B9AA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ml30"/>
          <p:cNvSpPr/>
          <p:nvPr/>
        </p:nvSpPr>
        <p:spPr>
          <a:xfrm>
            <a:off x="288600" y="1530000"/>
            <a:ext cx="4220000" cy="470000"/>
          </a:xfrm>
          <a:prstGeom prst="rect">
            <a:avLst/>
          </a:prstGeom>
          <a:noFill/>
          <a:ln/>
        </p:spPr>
        <p:txBody>
          <a:bodyPr wrap="square" lIns="91440" tIns="91440" rIns="91440" bIns="91440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0D1B3E"/>
                </a:solidFill>
                <a:latin typeface="Calibri" pitchFamily="34" charset="0"/>
              </a:rPr>
              <a:t>CPU</a:t>
            </a:r>
          </a:p>
          <a:p>
            <a:pPr marL="0" indent="0">
              <a:buNone/>
            </a:pPr>
            <a:r>
              <a:rPr lang="en-US" sz="950" b="0" dirty="0">
                <a:solidFill>
                  <a:srgbClr val="4A5568"/>
                </a:solidFill>
                <a:latin typeface="Calibri" pitchFamily="34" charset="0"/>
              </a:rPr>
              <a:t>Modern multi-core processor (Intel i5/i7 or AMD Ryzen 5/7 or better)</a:t>
            </a:r>
          </a:p>
        </p:txBody>
      </p:sp>
      <p:sp>
        <p:nvSpPr>
          <p:cNvPr id="4" name="r21"/>
          <p:cNvSpPr/>
          <p:nvPr/>
        </p:nvSpPr>
        <p:spPr>
          <a:xfrm>
            <a:off x="228600" y="2040000"/>
            <a:ext cx="4300000" cy="510000"/>
          </a:xfrm>
          <a:prstGeom prst="rect">
            <a:avLst/>
          </a:prstGeom>
          <a:solidFill>
            <a:srgbClr val="EBF4FD"/>
          </a:solidFill>
          <a:ln>
            <a:solidFill>
              <a:srgbClr val="D0D8E4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23" name="r23"/>
          <p:cNvSpPr/>
          <p:nvPr/>
        </p:nvSpPr>
        <p:spPr>
          <a:xfrm>
            <a:off x="228600" y="2040000"/>
            <a:ext cx="10000" cy="510000"/>
          </a:xfrm>
          <a:prstGeom prst="rect">
            <a:avLst/>
          </a:prstGeom>
          <a:solidFill>
            <a:srgbClr val="1B9AA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ml31"/>
          <p:cNvSpPr/>
          <p:nvPr/>
        </p:nvSpPr>
        <p:spPr>
          <a:xfrm>
            <a:off x="288600" y="2060000"/>
            <a:ext cx="4220000" cy="470000"/>
          </a:xfrm>
          <a:prstGeom prst="rect">
            <a:avLst/>
          </a:prstGeom>
          <a:noFill/>
          <a:ln/>
        </p:spPr>
        <p:txBody>
          <a:bodyPr wrap="square" lIns="91440" tIns="91440" rIns="91440" bIns="91440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0D1B3E"/>
                </a:solidFill>
                <a:latin typeface="Calibri" pitchFamily="34" charset="0"/>
              </a:rPr>
              <a:t>RAM</a:t>
            </a:r>
          </a:p>
          <a:p>
            <a:pPr marL="0" indent="0">
              <a:buNone/>
            </a:pPr>
            <a:r>
              <a:rPr lang="en-US" sz="950" b="0" dirty="0">
                <a:solidFill>
                  <a:srgbClr val="4A5568"/>
                </a:solidFill>
                <a:latin typeface="Calibri" pitchFamily="34" charset="0"/>
              </a:rPr>
              <a:t>Minimum 16 GB — 32 GB recommended for larger models</a:t>
            </a:r>
          </a:p>
        </p:txBody>
      </p:sp>
      <p:sp>
        <p:nvSpPr>
          <p:cNvPr id="22" name="r22"/>
          <p:cNvSpPr/>
          <p:nvPr/>
        </p:nvSpPr>
        <p:spPr>
          <a:xfrm>
            <a:off x="228600" y="2570000"/>
            <a:ext cx="4300000" cy="510000"/>
          </a:xfrm>
          <a:prstGeom prst="rect">
            <a:avLst/>
          </a:prstGeom>
          <a:solidFill>
            <a:srgbClr val="FFFFFF"/>
          </a:solidFill>
          <a:ln>
            <a:solidFill>
              <a:srgbClr val="D0D8E4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25" name="r25"/>
          <p:cNvSpPr/>
          <p:nvPr/>
        </p:nvSpPr>
        <p:spPr>
          <a:xfrm>
            <a:off x="228600" y="2570000"/>
            <a:ext cx="10000" cy="510000"/>
          </a:xfrm>
          <a:prstGeom prst="rect">
            <a:avLst/>
          </a:prstGeom>
          <a:solidFill>
            <a:srgbClr val="1B9AA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ml32"/>
          <p:cNvSpPr/>
          <p:nvPr/>
        </p:nvSpPr>
        <p:spPr>
          <a:xfrm>
            <a:off x="288600" y="2590000"/>
            <a:ext cx="4220000" cy="470000"/>
          </a:xfrm>
          <a:prstGeom prst="rect">
            <a:avLst/>
          </a:prstGeom>
          <a:noFill/>
          <a:ln/>
        </p:spPr>
        <p:txBody>
          <a:bodyPr wrap="square" lIns="91440" tIns="91440" rIns="91440" bIns="91440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0D1B3E"/>
                </a:solidFill>
                <a:latin typeface="Calibri" pitchFamily="34" charset="0"/>
              </a:rPr>
              <a:t>Storage</a:t>
            </a:r>
          </a:p>
          <a:p>
            <a:pPr marL="0" indent="0">
              <a:buNone/>
            </a:pPr>
            <a:r>
              <a:rPr lang="en-US" sz="950" b="0" dirty="0">
                <a:solidFill>
                  <a:srgbClr val="4A5568"/>
                </a:solidFill>
                <a:latin typeface="Calibri" pitchFamily="34" charset="0"/>
              </a:rPr>
              <a:t>At least 20 GB free disk space for models and vector database</a:t>
            </a:r>
          </a:p>
        </p:txBody>
      </p:sp>
      <p:sp>
        <p:nvSpPr>
          <p:cNvPr id="5" name="r23"/>
          <p:cNvSpPr/>
          <p:nvPr/>
        </p:nvSpPr>
        <p:spPr>
          <a:xfrm>
            <a:off x="228600" y="3100000"/>
            <a:ext cx="4300000" cy="510000"/>
          </a:xfrm>
          <a:prstGeom prst="rect">
            <a:avLst/>
          </a:prstGeom>
          <a:solidFill>
            <a:srgbClr val="EBF4FD"/>
          </a:solidFill>
          <a:ln>
            <a:solidFill>
              <a:srgbClr val="D0D8E4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27" name="r27"/>
          <p:cNvSpPr/>
          <p:nvPr/>
        </p:nvSpPr>
        <p:spPr>
          <a:xfrm>
            <a:off x="228600" y="3100000"/>
            <a:ext cx="10000" cy="510000"/>
          </a:xfrm>
          <a:prstGeom prst="rect">
            <a:avLst/>
          </a:prstGeom>
          <a:solidFill>
            <a:srgbClr val="1B9AA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3" name="ml33"/>
          <p:cNvSpPr/>
          <p:nvPr/>
        </p:nvSpPr>
        <p:spPr>
          <a:xfrm>
            <a:off x="288600" y="3120000"/>
            <a:ext cx="4220000" cy="470000"/>
          </a:xfrm>
          <a:prstGeom prst="rect">
            <a:avLst/>
          </a:prstGeom>
          <a:noFill/>
          <a:ln/>
        </p:spPr>
        <p:txBody>
          <a:bodyPr wrap="square" lIns="91440" tIns="91440" rIns="91440" bIns="91440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0D1B3E"/>
                </a:solidFill>
                <a:latin typeface="Calibri" pitchFamily="34" charset="0"/>
              </a:rPr>
              <a:t>GPU (Optional)</a:t>
            </a:r>
          </a:p>
          <a:p>
            <a:pPr marL="0" indent="0">
              <a:buNone/>
            </a:pPr>
            <a:r>
              <a:rPr lang="en-US" sz="950" b="0" dirty="0">
                <a:solidFill>
                  <a:srgbClr val="4A5568"/>
                </a:solidFill>
                <a:latin typeface="Calibri" pitchFamily="34" charset="0"/>
              </a:rPr>
              <a:t>NVIDIA GPU with CUDA support greatly accelerates inference</a:t>
            </a:r>
          </a:p>
        </p:txBody>
      </p:sp>
      <p:sp>
        <p:nvSpPr>
          <p:cNvPr id="24" name="r24"/>
          <p:cNvSpPr/>
          <p:nvPr/>
        </p:nvSpPr>
        <p:spPr>
          <a:xfrm>
            <a:off x="228600" y="3630000"/>
            <a:ext cx="4300000" cy="510000"/>
          </a:xfrm>
          <a:prstGeom prst="rect">
            <a:avLst/>
          </a:prstGeom>
          <a:solidFill>
            <a:srgbClr val="FFFFFF"/>
          </a:solidFill>
          <a:ln>
            <a:solidFill>
              <a:srgbClr val="D0D8E4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29" name="r29"/>
          <p:cNvSpPr/>
          <p:nvPr/>
        </p:nvSpPr>
        <p:spPr>
          <a:xfrm>
            <a:off x="228600" y="3630000"/>
            <a:ext cx="10000" cy="510000"/>
          </a:xfrm>
          <a:prstGeom prst="rect">
            <a:avLst/>
          </a:prstGeom>
          <a:solidFill>
            <a:srgbClr val="1B9AA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4" name="ml34"/>
          <p:cNvSpPr/>
          <p:nvPr/>
        </p:nvSpPr>
        <p:spPr>
          <a:xfrm>
            <a:off x="288600" y="3650000"/>
            <a:ext cx="4220000" cy="470000"/>
          </a:xfrm>
          <a:prstGeom prst="rect">
            <a:avLst/>
          </a:prstGeom>
          <a:noFill/>
          <a:ln/>
        </p:spPr>
        <p:txBody>
          <a:bodyPr wrap="square" lIns="91440" tIns="91440" rIns="91440" bIns="91440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0D1B3E"/>
                </a:solidFill>
                <a:latin typeface="Calibri" pitchFamily="34" charset="0"/>
              </a:rPr>
              <a:t>OS</a:t>
            </a:r>
          </a:p>
          <a:p>
            <a:pPr marL="0" indent="0">
              <a:buNone/>
            </a:pPr>
            <a:r>
              <a:rPr lang="en-US" sz="950" b="0" dirty="0">
                <a:solidFill>
                  <a:srgbClr val="4A5568"/>
                </a:solidFill>
                <a:latin typeface="Calibri" pitchFamily="34" charset="0"/>
              </a:rPr>
              <a:t>Linux, macOS, or Windows 10/11 with WSL2</a:t>
            </a:r>
          </a:p>
        </p:txBody>
      </p:sp>
      <p:sp>
        <p:nvSpPr>
          <p:cNvPr id="6" name="r25"/>
          <p:cNvSpPr/>
          <p:nvPr/>
        </p:nvSpPr>
        <p:spPr>
          <a:xfrm>
            <a:off x="228600" y="4160000"/>
            <a:ext cx="4300000" cy="510000"/>
          </a:xfrm>
          <a:prstGeom prst="rect">
            <a:avLst/>
          </a:prstGeom>
          <a:solidFill>
            <a:srgbClr val="EBF4FD"/>
          </a:solidFill>
          <a:ln>
            <a:solidFill>
              <a:srgbClr val="D0D8E4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7" name="r31"/>
          <p:cNvSpPr/>
          <p:nvPr/>
        </p:nvSpPr>
        <p:spPr>
          <a:xfrm>
            <a:off x="228600" y="4160000"/>
            <a:ext cx="10000" cy="510000"/>
          </a:xfrm>
          <a:prstGeom prst="rect">
            <a:avLst/>
          </a:prstGeom>
          <a:solidFill>
            <a:srgbClr val="1B9AA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5" name="ml35"/>
          <p:cNvSpPr/>
          <p:nvPr/>
        </p:nvSpPr>
        <p:spPr>
          <a:xfrm>
            <a:off x="288600" y="4180000"/>
            <a:ext cx="4220000" cy="470000"/>
          </a:xfrm>
          <a:prstGeom prst="rect">
            <a:avLst/>
          </a:prstGeom>
          <a:noFill/>
          <a:ln/>
        </p:spPr>
        <p:txBody>
          <a:bodyPr wrap="square" lIns="91440" tIns="91440" rIns="91440" bIns="91440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0D1B3E"/>
                </a:solidFill>
                <a:latin typeface="Calibri" pitchFamily="34" charset="0"/>
              </a:rPr>
              <a:t>Network</a:t>
            </a:r>
          </a:p>
          <a:p>
            <a:pPr marL="0" indent="0">
              <a:buNone/>
            </a:pPr>
            <a:r>
              <a:rPr lang="en-US" sz="950" b="0" dirty="0">
                <a:solidFill>
                  <a:srgbClr val="4A5568"/>
                </a:solidFill>
                <a:latin typeface="Calibri" pitchFamily="34" charset="0"/>
              </a:rPr>
              <a:t>Local-only — no internet connection required after setup</a:t>
            </a:r>
          </a:p>
        </p:txBody>
      </p:sp>
      <p:sp>
        <p:nvSpPr>
          <p:cNvPr id="50" name="r50"/>
          <p:cNvSpPr/>
          <p:nvPr/>
        </p:nvSpPr>
        <p:spPr>
          <a:xfrm>
            <a:off x="4680000" y="1150000"/>
            <a:ext cx="4300000" cy="340000"/>
          </a:xfrm>
          <a:prstGeom prst="rect">
            <a:avLst/>
          </a:prstGeom>
          <a:solidFill>
            <a:srgbClr val="1B4F7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1" name="tb51"/>
          <p:cNvSpPr/>
          <p:nvPr/>
        </p:nvSpPr>
        <p:spPr>
          <a:xfrm>
            <a:off x="4760000" y="1160000"/>
            <a:ext cx="4140000" cy="320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</a:rPr>
              <a:t>Software Requirements</a:t>
            </a:r>
          </a:p>
        </p:txBody>
      </p:sp>
      <p:sp>
        <p:nvSpPr>
          <p:cNvPr id="60" name="r60"/>
          <p:cNvSpPr/>
          <p:nvPr/>
        </p:nvSpPr>
        <p:spPr>
          <a:xfrm>
            <a:off x="4680000" y="1510000"/>
            <a:ext cx="4300000" cy="510000"/>
          </a:xfrm>
          <a:prstGeom prst="rect">
            <a:avLst/>
          </a:prstGeom>
          <a:solidFill>
            <a:srgbClr val="FFFFFF"/>
          </a:solidFill>
          <a:ln>
            <a:solidFill>
              <a:srgbClr val="D0D8E4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61" name="r61"/>
          <p:cNvSpPr/>
          <p:nvPr/>
        </p:nvSpPr>
        <p:spPr>
          <a:xfrm>
            <a:off x="4680000" y="1510000"/>
            <a:ext cx="10000" cy="510000"/>
          </a:xfrm>
          <a:prstGeom prst="rect">
            <a:avLst/>
          </a:prstGeom>
          <a:solidFill>
            <a:srgbClr val="1B9AA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0" name="ml70"/>
          <p:cNvSpPr/>
          <p:nvPr/>
        </p:nvSpPr>
        <p:spPr>
          <a:xfrm>
            <a:off x="4740000" y="1530000"/>
            <a:ext cx="4220000" cy="470000"/>
          </a:xfrm>
          <a:prstGeom prst="rect">
            <a:avLst/>
          </a:prstGeom>
          <a:noFill/>
          <a:ln/>
        </p:spPr>
        <p:txBody>
          <a:bodyPr wrap="square" lIns="91440" tIns="91440" rIns="91440" bIns="91440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0D1B3E"/>
                </a:solidFill>
                <a:latin typeface="Calibri" pitchFamily="34" charset="0"/>
              </a:rPr>
              <a:t>Python 3.10+</a:t>
            </a:r>
          </a:p>
          <a:p>
            <a:pPr marL="0" indent="0">
              <a:buNone/>
            </a:pPr>
            <a:r>
              <a:rPr lang="en-US" sz="950" b="0" dirty="0">
                <a:solidFill>
                  <a:srgbClr val="4A5568"/>
                </a:solidFill>
                <a:latin typeface="Calibri" pitchFamily="34" charset="0"/>
              </a:rPr>
              <a:t>Core runtime environment</a:t>
            </a:r>
          </a:p>
        </p:txBody>
      </p:sp>
      <p:sp>
        <p:nvSpPr>
          <p:cNvPr id="8" name="r61"/>
          <p:cNvSpPr/>
          <p:nvPr/>
        </p:nvSpPr>
        <p:spPr>
          <a:xfrm>
            <a:off x="4680000" y="2040000"/>
            <a:ext cx="4300000" cy="510000"/>
          </a:xfrm>
          <a:prstGeom prst="rect">
            <a:avLst/>
          </a:prstGeom>
          <a:solidFill>
            <a:srgbClr val="EBF4FD"/>
          </a:solidFill>
          <a:ln>
            <a:solidFill>
              <a:srgbClr val="D0D8E4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63" name="r63"/>
          <p:cNvSpPr/>
          <p:nvPr/>
        </p:nvSpPr>
        <p:spPr>
          <a:xfrm>
            <a:off x="4680000" y="2040000"/>
            <a:ext cx="10000" cy="510000"/>
          </a:xfrm>
          <a:prstGeom prst="rect">
            <a:avLst/>
          </a:prstGeom>
          <a:solidFill>
            <a:srgbClr val="F5A62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1" name="ml71"/>
          <p:cNvSpPr/>
          <p:nvPr/>
        </p:nvSpPr>
        <p:spPr>
          <a:xfrm>
            <a:off x="4740000" y="2060000"/>
            <a:ext cx="4220000" cy="470000"/>
          </a:xfrm>
          <a:prstGeom prst="rect">
            <a:avLst/>
          </a:prstGeom>
          <a:noFill/>
          <a:ln/>
        </p:spPr>
        <p:txBody>
          <a:bodyPr wrap="square" lIns="91440" tIns="91440" rIns="91440" bIns="91440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0D1B3E"/>
                </a:solidFill>
                <a:latin typeface="Calibri" pitchFamily="34" charset="0"/>
              </a:rPr>
              <a:t>Ollama</a:t>
            </a:r>
          </a:p>
          <a:p>
            <a:pPr marL="0" indent="0">
              <a:buNone/>
            </a:pPr>
            <a:r>
              <a:rPr lang="en-US" sz="950" b="0" dirty="0">
                <a:solidFill>
                  <a:srgbClr val="4A5568"/>
                </a:solidFill>
                <a:latin typeface="Calibri" pitchFamily="34" charset="0"/>
              </a:rPr>
              <a:t>Local LLM runner (Llama 3, Mistral, Qwen)</a:t>
            </a:r>
          </a:p>
        </p:txBody>
      </p:sp>
      <p:sp>
        <p:nvSpPr>
          <p:cNvPr id="62" name="r62"/>
          <p:cNvSpPr/>
          <p:nvPr/>
        </p:nvSpPr>
        <p:spPr>
          <a:xfrm>
            <a:off x="4680000" y="2570000"/>
            <a:ext cx="4300000" cy="510000"/>
          </a:xfrm>
          <a:prstGeom prst="rect">
            <a:avLst/>
          </a:prstGeom>
          <a:solidFill>
            <a:srgbClr val="FFFFFF"/>
          </a:solidFill>
          <a:ln>
            <a:solidFill>
              <a:srgbClr val="D0D8E4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65" name="r65"/>
          <p:cNvSpPr/>
          <p:nvPr/>
        </p:nvSpPr>
        <p:spPr>
          <a:xfrm>
            <a:off x="4680000" y="2570000"/>
            <a:ext cx="10000" cy="510000"/>
          </a:xfrm>
          <a:prstGeom prst="rect">
            <a:avLst/>
          </a:prstGeom>
          <a:solidFill>
            <a:srgbClr val="38A16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2" name="ml72"/>
          <p:cNvSpPr/>
          <p:nvPr/>
        </p:nvSpPr>
        <p:spPr>
          <a:xfrm>
            <a:off x="4740000" y="2590000"/>
            <a:ext cx="4220000" cy="470000"/>
          </a:xfrm>
          <a:prstGeom prst="rect">
            <a:avLst/>
          </a:prstGeom>
          <a:noFill/>
          <a:ln/>
        </p:spPr>
        <p:txBody>
          <a:bodyPr wrap="square" lIns="91440" tIns="91440" rIns="91440" bIns="91440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0D1B3E"/>
                </a:solidFill>
                <a:latin typeface="Calibri" pitchFamily="34" charset="0"/>
              </a:rPr>
              <a:t>LangChain / LlamaIndex</a:t>
            </a:r>
          </a:p>
          <a:p>
            <a:pPr marL="0" indent="0">
              <a:buNone/>
            </a:pPr>
            <a:r>
              <a:rPr lang="en-US" sz="950" b="0" dirty="0">
                <a:solidFill>
                  <a:srgbClr val="4A5568"/>
                </a:solidFill>
                <a:latin typeface="Calibri" pitchFamily="34" charset="0"/>
              </a:rPr>
              <a:t>RAG pipeline orchestration framework</a:t>
            </a:r>
          </a:p>
        </p:txBody>
      </p:sp>
      <p:sp>
        <p:nvSpPr>
          <p:cNvPr id="9" name="r63"/>
          <p:cNvSpPr/>
          <p:nvPr/>
        </p:nvSpPr>
        <p:spPr>
          <a:xfrm>
            <a:off x="4680000" y="3100000"/>
            <a:ext cx="4300000" cy="510000"/>
          </a:xfrm>
          <a:prstGeom prst="rect">
            <a:avLst/>
          </a:prstGeom>
          <a:solidFill>
            <a:srgbClr val="EBF4FD"/>
          </a:solidFill>
          <a:ln>
            <a:solidFill>
              <a:srgbClr val="D0D8E4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67" name="r67"/>
          <p:cNvSpPr/>
          <p:nvPr/>
        </p:nvSpPr>
        <p:spPr>
          <a:xfrm>
            <a:off x="4680000" y="3100000"/>
            <a:ext cx="10000" cy="510000"/>
          </a:xfrm>
          <a:prstGeom prst="rect">
            <a:avLst/>
          </a:prstGeom>
          <a:solidFill>
            <a:srgbClr val="E53E3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3" name="ml73"/>
          <p:cNvSpPr/>
          <p:nvPr/>
        </p:nvSpPr>
        <p:spPr>
          <a:xfrm>
            <a:off x="4740000" y="3120000"/>
            <a:ext cx="4220000" cy="470000"/>
          </a:xfrm>
          <a:prstGeom prst="rect">
            <a:avLst/>
          </a:prstGeom>
          <a:noFill/>
          <a:ln/>
        </p:spPr>
        <p:txBody>
          <a:bodyPr wrap="square" lIns="91440" tIns="91440" rIns="91440" bIns="91440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0D1B3E"/>
                </a:solidFill>
                <a:latin typeface="Calibri" pitchFamily="34" charset="0"/>
              </a:rPr>
              <a:t>ChromaDB / FAISS</a:t>
            </a:r>
          </a:p>
          <a:p>
            <a:pPr marL="0" indent="0">
              <a:buNone/>
            </a:pPr>
            <a:r>
              <a:rPr lang="en-US" sz="950" b="0" dirty="0">
                <a:solidFill>
                  <a:srgbClr val="4A5568"/>
                </a:solidFill>
                <a:latin typeface="Calibri" pitchFamily="34" charset="0"/>
              </a:rPr>
              <a:t>Vector embedding store</a:t>
            </a:r>
          </a:p>
        </p:txBody>
      </p:sp>
      <p:sp>
        <p:nvSpPr>
          <p:cNvPr id="64" name="r64"/>
          <p:cNvSpPr/>
          <p:nvPr/>
        </p:nvSpPr>
        <p:spPr>
          <a:xfrm>
            <a:off x="4680000" y="3630000"/>
            <a:ext cx="4300000" cy="510000"/>
          </a:xfrm>
          <a:prstGeom prst="rect">
            <a:avLst/>
          </a:prstGeom>
          <a:solidFill>
            <a:srgbClr val="FFFFFF"/>
          </a:solidFill>
          <a:ln>
            <a:solidFill>
              <a:srgbClr val="D0D8E4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69" name="r69"/>
          <p:cNvSpPr/>
          <p:nvPr/>
        </p:nvSpPr>
        <p:spPr>
          <a:xfrm>
            <a:off x="4680000" y="3630000"/>
            <a:ext cx="10000" cy="510000"/>
          </a:xfrm>
          <a:prstGeom prst="rect">
            <a:avLst/>
          </a:prstGeom>
          <a:solidFill>
            <a:srgbClr val="805AD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4" name="ml74"/>
          <p:cNvSpPr/>
          <p:nvPr/>
        </p:nvSpPr>
        <p:spPr>
          <a:xfrm>
            <a:off x="4740000" y="3650000"/>
            <a:ext cx="4220000" cy="470000"/>
          </a:xfrm>
          <a:prstGeom prst="rect">
            <a:avLst/>
          </a:prstGeom>
          <a:noFill/>
          <a:ln/>
        </p:spPr>
        <p:txBody>
          <a:bodyPr wrap="square" lIns="91440" tIns="91440" rIns="91440" bIns="91440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0D1B3E"/>
                </a:solidFill>
                <a:latin typeface="Calibri" pitchFamily="34" charset="0"/>
              </a:rPr>
              <a:t>Streamlit</a:t>
            </a:r>
          </a:p>
          <a:p>
            <a:pPr marL="0" indent="0">
              <a:buNone/>
            </a:pPr>
            <a:r>
              <a:rPr lang="en-US" sz="950" b="0" dirty="0">
                <a:solidFill>
                  <a:srgbClr val="4A5568"/>
                </a:solidFill>
                <a:latin typeface="Calibri" pitchFamily="34" charset="0"/>
              </a:rPr>
              <a:t>Web-based user interface dashboard</a:t>
            </a:r>
          </a:p>
        </p:txBody>
      </p:sp>
      <p:sp>
        <p:nvSpPr>
          <p:cNvPr id="12" name="r65"/>
          <p:cNvSpPr/>
          <p:nvPr/>
        </p:nvSpPr>
        <p:spPr>
          <a:xfrm>
            <a:off x="4680000" y="4160000"/>
            <a:ext cx="4300000" cy="510000"/>
          </a:xfrm>
          <a:prstGeom prst="rect">
            <a:avLst/>
          </a:prstGeom>
          <a:solidFill>
            <a:srgbClr val="EBF4FD"/>
          </a:solidFill>
          <a:ln>
            <a:solidFill>
              <a:srgbClr val="D0D8E4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3" name="r71"/>
          <p:cNvSpPr/>
          <p:nvPr/>
        </p:nvSpPr>
        <p:spPr>
          <a:xfrm>
            <a:off x="4680000" y="4160000"/>
            <a:ext cx="10000" cy="510000"/>
          </a:xfrm>
          <a:prstGeom prst="rect">
            <a:avLst/>
          </a:prstGeom>
          <a:solidFill>
            <a:srgbClr val="DD6B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5" name="ml75"/>
          <p:cNvSpPr/>
          <p:nvPr/>
        </p:nvSpPr>
        <p:spPr>
          <a:xfrm>
            <a:off x="4740000" y="4180000"/>
            <a:ext cx="4220000" cy="470000"/>
          </a:xfrm>
          <a:prstGeom prst="rect">
            <a:avLst/>
          </a:prstGeom>
          <a:noFill/>
          <a:ln/>
        </p:spPr>
        <p:txBody>
          <a:bodyPr wrap="square" lIns="91440" tIns="91440" rIns="91440" bIns="91440" rtlCol="0" anchor="t"/>
          <a:lstStyle/>
          <a:p>
            <a:pPr marL="0" indent="0">
              <a:buNone/>
            </a:pPr>
            <a:r>
              <a:rPr lang="en-US" sz="1100" b="1" dirty="0">
                <a:solidFill>
                  <a:srgbClr val="0D1B3E"/>
                </a:solidFill>
                <a:latin typeface="Calibri" pitchFamily="34" charset="0"/>
              </a:rPr>
              <a:t>PyMuPDF / python-docx</a:t>
            </a:r>
          </a:p>
          <a:p>
            <a:pPr marL="0" indent="0">
              <a:buNone/>
            </a:pPr>
            <a:r>
              <a:rPr lang="en-US" sz="950" b="0" dirty="0">
                <a:solidFill>
                  <a:srgbClr val="4A5568"/>
                </a:solidFill>
                <a:latin typeface="Calibri" pitchFamily="34" charset="0"/>
              </a:rPr>
              <a:t>PDF and DOCX document parsing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oject Plan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drBg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1B3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itle"/>
          <p:cNvSpPr/>
          <p:nvPr/>
        </p:nvSpPr>
        <p:spPr>
          <a:xfrm>
            <a:off x="365760" y="0"/>
            <a:ext cx="84124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</a:rPr>
              <a:t>Project Plan</a:t>
            </a:r>
          </a:p>
        </p:txBody>
      </p:sp>
      <p:sp>
        <p:nvSpPr>
          <p:cNvPr id="10" name="r10"/>
          <p:cNvSpPr/>
          <p:nvPr/>
        </p:nvSpPr>
        <p:spPr>
          <a:xfrm>
            <a:off x="188600" y="933500"/>
            <a:ext cx="8686800" cy="420000"/>
          </a:xfrm>
          <a:prstGeom prst="rect">
            <a:avLst/>
          </a:prstGeom>
          <a:solidFill>
            <a:srgbClr val="1B4F7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b11"/>
          <p:cNvSpPr/>
          <p:nvPr/>
        </p:nvSpPr>
        <p:spPr>
          <a:xfrm>
            <a:off x="268600" y="1005840"/>
            <a:ext cx="2170000" cy="35766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</a:rPr>
              <a:t>Phase</a:t>
            </a:r>
          </a:p>
        </p:txBody>
      </p:sp>
      <p:sp>
        <p:nvSpPr>
          <p:cNvPr id="12" name="tb12"/>
          <p:cNvSpPr/>
          <p:nvPr/>
        </p:nvSpPr>
        <p:spPr>
          <a:xfrm>
            <a:off x="2651420" y="980414"/>
            <a:ext cx="3770000" cy="400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</a:rPr>
              <a:t>Tasks</a:t>
            </a:r>
          </a:p>
        </p:txBody>
      </p:sp>
      <p:sp>
        <p:nvSpPr>
          <p:cNvPr id="13" name="tb13"/>
          <p:cNvSpPr/>
          <p:nvPr/>
        </p:nvSpPr>
        <p:spPr>
          <a:xfrm>
            <a:off x="6521420" y="967043"/>
            <a:ext cx="2550000" cy="400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</a:rPr>
              <a:t>Output</a:t>
            </a:r>
          </a:p>
        </p:txBody>
      </p:sp>
      <p:sp>
        <p:nvSpPr>
          <p:cNvPr id="20" name="r20"/>
          <p:cNvSpPr/>
          <p:nvPr/>
        </p:nvSpPr>
        <p:spPr>
          <a:xfrm>
            <a:off x="171800" y="1362119"/>
            <a:ext cx="8686800" cy="502000"/>
          </a:xfrm>
          <a:prstGeom prst="rect">
            <a:avLst/>
          </a:prstGeom>
          <a:solidFill>
            <a:srgbClr val="FFFFFF"/>
          </a:solidFill>
          <a:ln>
            <a:solidFill>
              <a:srgbClr val="D0D8E4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30" name="tb30"/>
          <p:cNvSpPr/>
          <p:nvPr/>
        </p:nvSpPr>
        <p:spPr>
          <a:xfrm>
            <a:off x="184600" y="1291142"/>
            <a:ext cx="2170000" cy="482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D3748"/>
                </a:solidFill>
                <a:latin typeface="Calibri" pitchFamily="34" charset="0"/>
              </a:rPr>
              <a:t>1. Research &amp; Planning</a:t>
            </a:r>
          </a:p>
        </p:txBody>
      </p:sp>
      <p:sp>
        <p:nvSpPr>
          <p:cNvPr id="40" name="tb40"/>
          <p:cNvSpPr/>
          <p:nvPr/>
        </p:nvSpPr>
        <p:spPr>
          <a:xfrm>
            <a:off x="2504600" y="1331262"/>
            <a:ext cx="3770000" cy="482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900" b="0" dirty="0">
                <a:solidFill>
                  <a:srgbClr val="4A5568"/>
                </a:solidFill>
                <a:latin typeface="Calibri" pitchFamily="34" charset="0"/>
              </a:rPr>
              <a:t>Study local LLMs, RAG, contract review systems, and privacy risks.</a:t>
            </a:r>
          </a:p>
        </p:txBody>
      </p:sp>
      <p:sp>
        <p:nvSpPr>
          <p:cNvPr id="50" name="tb50"/>
          <p:cNvSpPr/>
          <p:nvPr/>
        </p:nvSpPr>
        <p:spPr>
          <a:xfrm>
            <a:off x="6445400" y="1357543"/>
            <a:ext cx="2550000" cy="482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900" b="0" dirty="0">
                <a:solidFill>
                  <a:srgbClr val="4A5568"/>
                </a:solidFill>
                <a:latin typeface="Calibri" pitchFamily="34" charset="0"/>
              </a:rPr>
              <a:t>Literature review and proposal</a:t>
            </a:r>
          </a:p>
        </p:txBody>
      </p:sp>
      <p:sp>
        <p:nvSpPr>
          <p:cNvPr id="21" name="r21"/>
          <p:cNvSpPr/>
          <p:nvPr/>
        </p:nvSpPr>
        <p:spPr>
          <a:xfrm>
            <a:off x="184600" y="1853000"/>
            <a:ext cx="8686800" cy="502000"/>
          </a:xfrm>
          <a:prstGeom prst="rect">
            <a:avLst/>
          </a:prstGeom>
          <a:solidFill>
            <a:srgbClr val="EBF4FD"/>
          </a:solidFill>
          <a:ln>
            <a:solidFill>
              <a:srgbClr val="D0D8E4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31" name="tb31"/>
          <p:cNvSpPr/>
          <p:nvPr/>
        </p:nvSpPr>
        <p:spPr>
          <a:xfrm>
            <a:off x="285400" y="1846086"/>
            <a:ext cx="2170000" cy="482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D3748"/>
                </a:solidFill>
                <a:latin typeface="Calibri" pitchFamily="34" charset="0"/>
              </a:rPr>
              <a:t>2. Requirement Analysis</a:t>
            </a:r>
          </a:p>
        </p:txBody>
      </p:sp>
      <p:sp>
        <p:nvSpPr>
          <p:cNvPr id="41" name="tb41"/>
          <p:cNvSpPr/>
          <p:nvPr/>
        </p:nvSpPr>
        <p:spPr>
          <a:xfrm>
            <a:off x="2569000" y="1864119"/>
            <a:ext cx="3770000" cy="482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900" b="0" dirty="0">
                <a:solidFill>
                  <a:srgbClr val="4A5568"/>
                </a:solidFill>
                <a:latin typeface="Calibri" pitchFamily="34" charset="0"/>
              </a:rPr>
              <a:t>Define users, system functions, contract types, and limitations.</a:t>
            </a:r>
          </a:p>
        </p:txBody>
      </p:sp>
      <p:sp>
        <p:nvSpPr>
          <p:cNvPr id="51" name="tb51"/>
          <p:cNvSpPr/>
          <p:nvPr/>
        </p:nvSpPr>
        <p:spPr>
          <a:xfrm>
            <a:off x="6441800" y="1869070"/>
            <a:ext cx="2550000" cy="482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900" b="0" dirty="0">
                <a:solidFill>
                  <a:srgbClr val="4A5568"/>
                </a:solidFill>
                <a:latin typeface="Calibri" pitchFamily="34" charset="0"/>
              </a:rPr>
              <a:t>Requirement specification</a:t>
            </a:r>
          </a:p>
        </p:txBody>
      </p:sp>
      <p:sp>
        <p:nvSpPr>
          <p:cNvPr id="22" name="r22"/>
          <p:cNvSpPr/>
          <p:nvPr/>
        </p:nvSpPr>
        <p:spPr>
          <a:xfrm>
            <a:off x="161650" y="2355000"/>
            <a:ext cx="8709750" cy="502000"/>
          </a:xfrm>
          <a:prstGeom prst="rect">
            <a:avLst/>
          </a:prstGeom>
          <a:solidFill>
            <a:srgbClr val="FFFFFF"/>
          </a:solidFill>
          <a:ln>
            <a:solidFill>
              <a:srgbClr val="D0D8E4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32" name="tb32"/>
          <p:cNvSpPr/>
          <p:nvPr/>
        </p:nvSpPr>
        <p:spPr>
          <a:xfrm>
            <a:off x="278600" y="2359400"/>
            <a:ext cx="2170000" cy="482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D3748"/>
                </a:solidFill>
                <a:latin typeface="Calibri" pitchFamily="34" charset="0"/>
              </a:rPr>
              <a:t>3. Dataset Preparation</a:t>
            </a:r>
          </a:p>
        </p:txBody>
      </p:sp>
      <p:sp>
        <p:nvSpPr>
          <p:cNvPr id="42" name="tb42"/>
          <p:cNvSpPr/>
          <p:nvPr/>
        </p:nvSpPr>
        <p:spPr>
          <a:xfrm>
            <a:off x="2569000" y="2315382"/>
            <a:ext cx="3770000" cy="482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900" b="0" dirty="0">
                <a:solidFill>
                  <a:srgbClr val="4A5568"/>
                </a:solidFill>
                <a:latin typeface="Calibri" pitchFamily="34" charset="0"/>
              </a:rPr>
              <a:t>Collect or create sample vendor/supplier contracts.</a:t>
            </a:r>
          </a:p>
        </p:txBody>
      </p:sp>
      <p:sp>
        <p:nvSpPr>
          <p:cNvPr id="52" name="tb52"/>
          <p:cNvSpPr/>
          <p:nvPr/>
        </p:nvSpPr>
        <p:spPr>
          <a:xfrm>
            <a:off x="6415700" y="2328829"/>
            <a:ext cx="2550000" cy="482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900" b="0" dirty="0">
                <a:solidFill>
                  <a:srgbClr val="4A5568"/>
                </a:solidFill>
                <a:latin typeface="Calibri" pitchFamily="34" charset="0"/>
              </a:rPr>
              <a:t>Test contract dataset</a:t>
            </a:r>
          </a:p>
        </p:txBody>
      </p:sp>
      <p:sp>
        <p:nvSpPr>
          <p:cNvPr id="23" name="r23"/>
          <p:cNvSpPr/>
          <p:nvPr/>
        </p:nvSpPr>
        <p:spPr>
          <a:xfrm>
            <a:off x="171800" y="2848900"/>
            <a:ext cx="8699600" cy="502000"/>
          </a:xfrm>
          <a:prstGeom prst="rect">
            <a:avLst/>
          </a:prstGeom>
          <a:solidFill>
            <a:srgbClr val="EBF4FD"/>
          </a:solidFill>
          <a:ln>
            <a:solidFill>
              <a:srgbClr val="D0D8E4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33" name="tb33"/>
          <p:cNvSpPr/>
          <p:nvPr/>
        </p:nvSpPr>
        <p:spPr>
          <a:xfrm>
            <a:off x="268600" y="2857000"/>
            <a:ext cx="2170000" cy="482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D3748"/>
                </a:solidFill>
                <a:latin typeface="Calibri" pitchFamily="34" charset="0"/>
              </a:rPr>
              <a:t>4. System Design</a:t>
            </a:r>
          </a:p>
        </p:txBody>
      </p:sp>
      <p:sp>
        <p:nvSpPr>
          <p:cNvPr id="43" name="tb43"/>
          <p:cNvSpPr/>
          <p:nvPr/>
        </p:nvSpPr>
        <p:spPr>
          <a:xfrm>
            <a:off x="2590000" y="2882000"/>
            <a:ext cx="3770000" cy="482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900" b="0" dirty="0">
                <a:solidFill>
                  <a:srgbClr val="4A5568"/>
                </a:solidFill>
                <a:latin typeface="Calibri" pitchFamily="34" charset="0"/>
              </a:rPr>
              <a:t>Design architecture, UI flow, database structure, and RAG pipeline.</a:t>
            </a:r>
          </a:p>
        </p:txBody>
      </p:sp>
      <p:sp>
        <p:nvSpPr>
          <p:cNvPr id="53" name="tb53"/>
          <p:cNvSpPr/>
          <p:nvPr/>
        </p:nvSpPr>
        <p:spPr>
          <a:xfrm>
            <a:off x="6441100" y="2867000"/>
            <a:ext cx="2550000" cy="482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900" b="0" dirty="0">
                <a:solidFill>
                  <a:srgbClr val="4A5568"/>
                </a:solidFill>
                <a:latin typeface="Calibri" pitchFamily="34" charset="0"/>
              </a:rPr>
              <a:t>System design diagrams</a:t>
            </a:r>
          </a:p>
        </p:txBody>
      </p:sp>
      <p:sp>
        <p:nvSpPr>
          <p:cNvPr id="24" name="r24"/>
          <p:cNvSpPr/>
          <p:nvPr/>
        </p:nvSpPr>
        <p:spPr>
          <a:xfrm>
            <a:off x="137886" y="3364000"/>
            <a:ext cx="8737514" cy="416543"/>
          </a:xfrm>
          <a:prstGeom prst="rect">
            <a:avLst/>
          </a:prstGeom>
          <a:solidFill>
            <a:srgbClr val="FFFFFF"/>
          </a:solidFill>
          <a:ln>
            <a:solidFill>
              <a:srgbClr val="D0D8E4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34" name="tb34"/>
          <p:cNvSpPr/>
          <p:nvPr/>
        </p:nvSpPr>
        <p:spPr>
          <a:xfrm>
            <a:off x="235400" y="3323427"/>
            <a:ext cx="2170000" cy="482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D3748"/>
                </a:solidFill>
                <a:latin typeface="Calibri" pitchFamily="34" charset="0"/>
              </a:rPr>
              <a:t>5. Development</a:t>
            </a:r>
          </a:p>
        </p:txBody>
      </p:sp>
      <p:sp>
        <p:nvSpPr>
          <p:cNvPr id="44" name="tb44"/>
          <p:cNvSpPr/>
          <p:nvPr/>
        </p:nvSpPr>
        <p:spPr>
          <a:xfrm>
            <a:off x="2590000" y="3359146"/>
            <a:ext cx="3770000" cy="482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900" b="0" dirty="0">
                <a:solidFill>
                  <a:srgbClr val="4A5568"/>
                </a:solidFill>
                <a:latin typeface="Calibri" pitchFamily="34" charset="0"/>
              </a:rPr>
              <a:t>Build upload, extraction, embeddings, vector database, and local chatbot.</a:t>
            </a:r>
          </a:p>
        </p:txBody>
      </p:sp>
      <p:sp>
        <p:nvSpPr>
          <p:cNvPr id="54" name="tb54"/>
          <p:cNvSpPr/>
          <p:nvPr/>
        </p:nvSpPr>
        <p:spPr>
          <a:xfrm>
            <a:off x="6476800" y="3339000"/>
            <a:ext cx="2550000" cy="482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900" b="0" dirty="0">
                <a:solidFill>
                  <a:srgbClr val="4A5568"/>
                </a:solidFill>
                <a:latin typeface="Calibri" pitchFamily="34" charset="0"/>
              </a:rPr>
              <a:t>Working prototype</a:t>
            </a:r>
          </a:p>
        </p:txBody>
      </p:sp>
      <p:sp>
        <p:nvSpPr>
          <p:cNvPr id="25" name="r25"/>
          <p:cNvSpPr/>
          <p:nvPr/>
        </p:nvSpPr>
        <p:spPr>
          <a:xfrm>
            <a:off x="171800" y="3759000"/>
            <a:ext cx="8703600" cy="502000"/>
          </a:xfrm>
          <a:prstGeom prst="rect">
            <a:avLst/>
          </a:prstGeom>
          <a:solidFill>
            <a:srgbClr val="EBF4FD"/>
          </a:solidFill>
          <a:ln>
            <a:solidFill>
              <a:srgbClr val="D0D8E4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35" name="tb35"/>
          <p:cNvSpPr/>
          <p:nvPr/>
        </p:nvSpPr>
        <p:spPr>
          <a:xfrm>
            <a:off x="235400" y="3776232"/>
            <a:ext cx="2170000" cy="482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D3748"/>
                </a:solidFill>
                <a:latin typeface="Calibri" pitchFamily="34" charset="0"/>
              </a:rPr>
              <a:t>6. Feature Implementation</a:t>
            </a:r>
          </a:p>
        </p:txBody>
      </p:sp>
      <p:sp>
        <p:nvSpPr>
          <p:cNvPr id="45" name="tb45"/>
          <p:cNvSpPr/>
          <p:nvPr/>
        </p:nvSpPr>
        <p:spPr>
          <a:xfrm>
            <a:off x="2569000" y="3769000"/>
            <a:ext cx="3770000" cy="482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900" b="0" dirty="0">
                <a:solidFill>
                  <a:srgbClr val="4A5568"/>
                </a:solidFill>
                <a:latin typeface="Calibri" pitchFamily="34" charset="0"/>
              </a:rPr>
              <a:t>Add clause extraction, risk flagging, citations, and refusal handling.</a:t>
            </a:r>
          </a:p>
        </p:txBody>
      </p:sp>
      <p:sp>
        <p:nvSpPr>
          <p:cNvPr id="55" name="tb55"/>
          <p:cNvSpPr/>
          <p:nvPr/>
        </p:nvSpPr>
        <p:spPr>
          <a:xfrm>
            <a:off x="6441100" y="3744519"/>
            <a:ext cx="2550000" cy="482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900" b="0" dirty="0">
                <a:solidFill>
                  <a:srgbClr val="4A5568"/>
                </a:solidFill>
                <a:latin typeface="Calibri" pitchFamily="34" charset="0"/>
              </a:rPr>
              <a:t>Feature-complete system</a:t>
            </a:r>
          </a:p>
        </p:txBody>
      </p:sp>
      <p:sp>
        <p:nvSpPr>
          <p:cNvPr id="26" name="r26"/>
          <p:cNvSpPr/>
          <p:nvPr/>
        </p:nvSpPr>
        <p:spPr>
          <a:xfrm>
            <a:off x="136100" y="4211103"/>
            <a:ext cx="8735300" cy="502000"/>
          </a:xfrm>
          <a:prstGeom prst="rect">
            <a:avLst/>
          </a:prstGeom>
          <a:solidFill>
            <a:srgbClr val="FFFFFF"/>
          </a:solidFill>
          <a:ln>
            <a:solidFill>
              <a:srgbClr val="D0D8E4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36" name="tb36"/>
          <p:cNvSpPr/>
          <p:nvPr/>
        </p:nvSpPr>
        <p:spPr>
          <a:xfrm>
            <a:off x="249000" y="4188967"/>
            <a:ext cx="2170000" cy="482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D3748"/>
                </a:solidFill>
                <a:latin typeface="Calibri" pitchFamily="34" charset="0"/>
              </a:rPr>
              <a:t>7. Testing &amp; Evaluation</a:t>
            </a:r>
          </a:p>
        </p:txBody>
      </p:sp>
      <p:sp>
        <p:nvSpPr>
          <p:cNvPr id="46" name="tb46"/>
          <p:cNvSpPr/>
          <p:nvPr/>
        </p:nvSpPr>
        <p:spPr>
          <a:xfrm>
            <a:off x="2620050" y="4201649"/>
            <a:ext cx="3770000" cy="482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900" b="0" dirty="0">
                <a:solidFill>
                  <a:srgbClr val="4A5568"/>
                </a:solidFill>
                <a:latin typeface="Calibri" pitchFamily="34" charset="0"/>
              </a:rPr>
              <a:t>Test accuracy, response time, privacy, and usability.</a:t>
            </a:r>
          </a:p>
        </p:txBody>
      </p:sp>
      <p:sp>
        <p:nvSpPr>
          <p:cNvPr id="56" name="tb56"/>
          <p:cNvSpPr/>
          <p:nvPr/>
        </p:nvSpPr>
        <p:spPr>
          <a:xfrm>
            <a:off x="6451257" y="4200706"/>
            <a:ext cx="2550000" cy="482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900" b="0" dirty="0">
                <a:solidFill>
                  <a:srgbClr val="4A5568"/>
                </a:solidFill>
                <a:latin typeface="Calibri" pitchFamily="34" charset="0"/>
              </a:rPr>
              <a:t>Evaluation results</a:t>
            </a:r>
          </a:p>
        </p:txBody>
      </p:sp>
      <p:sp>
        <p:nvSpPr>
          <p:cNvPr id="27" name="r27"/>
          <p:cNvSpPr/>
          <p:nvPr/>
        </p:nvSpPr>
        <p:spPr>
          <a:xfrm>
            <a:off x="136100" y="4718978"/>
            <a:ext cx="8712350" cy="408259"/>
          </a:xfrm>
          <a:prstGeom prst="rect">
            <a:avLst/>
          </a:prstGeom>
          <a:solidFill>
            <a:srgbClr val="EBF4FD"/>
          </a:solidFill>
          <a:ln>
            <a:solidFill>
              <a:srgbClr val="D0D8E4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37" name="tb37"/>
          <p:cNvSpPr/>
          <p:nvPr/>
        </p:nvSpPr>
        <p:spPr>
          <a:xfrm>
            <a:off x="222514" y="4700945"/>
            <a:ext cx="2170000" cy="482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D3748"/>
                </a:solidFill>
                <a:latin typeface="Calibri" pitchFamily="34" charset="0"/>
              </a:rPr>
              <a:t>8. Documentation &amp; Presentation</a:t>
            </a:r>
          </a:p>
        </p:txBody>
      </p:sp>
      <p:sp>
        <p:nvSpPr>
          <p:cNvPr id="47" name="tb47"/>
          <p:cNvSpPr/>
          <p:nvPr/>
        </p:nvSpPr>
        <p:spPr>
          <a:xfrm>
            <a:off x="2579157" y="4678124"/>
            <a:ext cx="3770000" cy="482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900" b="0" dirty="0">
                <a:solidFill>
                  <a:srgbClr val="4A5568"/>
                </a:solidFill>
                <a:latin typeface="Calibri" pitchFamily="34" charset="0"/>
              </a:rPr>
              <a:t>Prepare report, slides, demo script, and final improvements.</a:t>
            </a:r>
          </a:p>
        </p:txBody>
      </p:sp>
      <p:sp>
        <p:nvSpPr>
          <p:cNvPr id="57" name="tb57"/>
          <p:cNvSpPr/>
          <p:nvPr/>
        </p:nvSpPr>
        <p:spPr>
          <a:xfrm>
            <a:off x="6451257" y="4661476"/>
            <a:ext cx="2550000" cy="48200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>
              <a:buNone/>
            </a:pPr>
            <a:r>
              <a:rPr lang="en-US" sz="900" b="0" dirty="0">
                <a:solidFill>
                  <a:srgbClr val="4A5568"/>
                </a:solidFill>
                <a:latin typeface="Calibri" pitchFamily="34" charset="0"/>
              </a:rPr>
              <a:t>Final submission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Roles of Team Members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drBg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1B3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itle"/>
          <p:cNvSpPr/>
          <p:nvPr/>
        </p:nvSpPr>
        <p:spPr>
          <a:xfrm>
            <a:off x="365760" y="0"/>
            <a:ext cx="84124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</a:rPr>
              <a:t>Roles of Team Members</a:t>
            </a:r>
          </a:p>
        </p:txBody>
      </p:sp>
      <p:sp>
        <p:nvSpPr>
          <p:cNvPr id="100" name="r100"/>
          <p:cNvSpPr/>
          <p:nvPr/>
        </p:nvSpPr>
        <p:spPr>
          <a:xfrm>
            <a:off x="180000" y="1185840"/>
            <a:ext cx="2841333" cy="1823830"/>
          </a:xfrm>
          <a:prstGeom prst="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01" name="r101"/>
          <p:cNvSpPr/>
          <p:nvPr/>
        </p:nvSpPr>
        <p:spPr>
          <a:xfrm>
            <a:off x="180000" y="1185840"/>
            <a:ext cx="2841333" cy="140000"/>
          </a:xfrm>
          <a:prstGeom prst="rect">
            <a:avLst/>
          </a:prstGeom>
          <a:solidFill>
            <a:srgbClr val="1B9AA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2" name="ml102"/>
          <p:cNvSpPr/>
          <p:nvPr/>
        </p:nvSpPr>
        <p:spPr>
          <a:xfrm>
            <a:off x="260000" y="1195840"/>
            <a:ext cx="500000" cy="120000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</a:rPr>
              <a:t>PM</a:t>
            </a:r>
          </a:p>
        </p:txBody>
      </p:sp>
      <p:sp>
        <p:nvSpPr>
          <p:cNvPr id="103" name="ml103"/>
          <p:cNvSpPr/>
          <p:nvPr/>
        </p:nvSpPr>
        <p:spPr>
          <a:xfrm>
            <a:off x="240000" y="1345840"/>
            <a:ext cx="2751333" cy="260000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t"/>
          <a:lstStyle/>
          <a:p>
            <a:pPr marL="0" indent="0">
              <a:buNone/>
            </a:pPr>
            <a:r>
              <a:rPr lang="en-US" sz="1150" b="1" dirty="0">
                <a:solidFill>
                  <a:srgbClr val="0D1B3E"/>
                </a:solidFill>
                <a:latin typeface="Calibri" pitchFamily="34" charset="0"/>
              </a:rPr>
              <a:t>Project Manager</a:t>
            </a:r>
          </a:p>
        </p:txBody>
      </p:sp>
      <p:sp>
        <p:nvSpPr>
          <p:cNvPr id="104" name="r104"/>
          <p:cNvSpPr/>
          <p:nvPr/>
        </p:nvSpPr>
        <p:spPr>
          <a:xfrm>
            <a:off x="240000" y="1615840"/>
            <a:ext cx="2721333" cy="16000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5" name="r105"/>
          <p:cNvSpPr/>
          <p:nvPr/>
        </p:nvSpPr>
        <p:spPr>
          <a:xfrm>
            <a:off x="240000" y="1615840"/>
            <a:ext cx="2721333" cy="170000"/>
          </a:xfrm>
          <a:prstGeom prst="rect">
            <a:avLst/>
          </a:prstGeom>
          <a:solidFill>
            <a:srgbClr val="F0F4F8"/>
          </a:solidFill>
          <a:ln>
            <a:solidFill>
              <a:srgbClr val="1B9AAA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06" name="ml106"/>
          <p:cNvSpPr/>
          <p:nvPr/>
        </p:nvSpPr>
        <p:spPr>
          <a:xfrm>
            <a:off x="260000" y="1625840"/>
            <a:ext cx="2681333" cy="150000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B9AAA"/>
                </a:solidFill>
                <a:latin typeface="Calibri" pitchFamily="34" charset="0"/>
              </a:rPr>
              <a:t>Scrum Master / Coordinator</a:t>
            </a:r>
          </a:p>
        </p:txBody>
      </p:sp>
      <p:sp>
        <p:nvSpPr>
          <p:cNvPr id="107" name="r107"/>
          <p:cNvSpPr/>
          <p:nvPr/>
        </p:nvSpPr>
        <p:spPr>
          <a:xfrm>
            <a:off x="240000" y="1923818"/>
            <a:ext cx="60000" cy="60000"/>
          </a:xfrm>
          <a:prstGeom prst="rect">
            <a:avLst/>
          </a:prstGeom>
          <a:solidFill>
            <a:srgbClr val="1B9AA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8" name="ml108"/>
          <p:cNvSpPr/>
          <p:nvPr/>
        </p:nvSpPr>
        <p:spPr>
          <a:xfrm>
            <a:off x="330000" y="1825840"/>
            <a:ext cx="2631333" cy="255957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ctr"/>
          <a:lstStyle/>
          <a:p>
            <a:pPr marL="0" indent="0">
              <a:buNone/>
            </a:pPr>
            <a:r>
              <a:rPr lang="en-US" sz="820" b="0" dirty="0">
                <a:solidFill>
                  <a:srgbClr val="4A5568"/>
                </a:solidFill>
                <a:latin typeface="Calibri" pitchFamily="34" charset="0"/>
              </a:rPr>
              <a:t>Manages timeline &amp; milestones</a:t>
            </a:r>
          </a:p>
        </p:txBody>
      </p:sp>
      <p:sp>
        <p:nvSpPr>
          <p:cNvPr id="109" name="r109"/>
          <p:cNvSpPr/>
          <p:nvPr/>
        </p:nvSpPr>
        <p:spPr>
          <a:xfrm>
            <a:off x="240000" y="2179775"/>
            <a:ext cx="60000" cy="60000"/>
          </a:xfrm>
          <a:prstGeom prst="rect">
            <a:avLst/>
          </a:prstGeom>
          <a:solidFill>
            <a:srgbClr val="1B9AA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0" name="ml110"/>
          <p:cNvSpPr/>
          <p:nvPr/>
        </p:nvSpPr>
        <p:spPr>
          <a:xfrm>
            <a:off x="330000" y="2081797"/>
            <a:ext cx="2631333" cy="255957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ctr"/>
          <a:lstStyle/>
          <a:p>
            <a:pPr marL="0" indent="0">
              <a:buNone/>
            </a:pPr>
            <a:r>
              <a:rPr lang="en-US" sz="820" b="0" dirty="0">
                <a:solidFill>
                  <a:srgbClr val="4A5568"/>
                </a:solidFill>
                <a:latin typeface="Calibri" pitchFamily="34" charset="0"/>
              </a:rPr>
              <a:t>Distributes tasks &amp; tracks progress</a:t>
            </a:r>
          </a:p>
        </p:txBody>
      </p:sp>
      <p:sp>
        <p:nvSpPr>
          <p:cNvPr id="111" name="r111"/>
          <p:cNvSpPr/>
          <p:nvPr/>
        </p:nvSpPr>
        <p:spPr>
          <a:xfrm>
            <a:off x="240000" y="2435732"/>
            <a:ext cx="60000" cy="60000"/>
          </a:xfrm>
          <a:prstGeom prst="rect">
            <a:avLst/>
          </a:prstGeom>
          <a:solidFill>
            <a:srgbClr val="1B9AA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2" name="ml112"/>
          <p:cNvSpPr/>
          <p:nvPr/>
        </p:nvSpPr>
        <p:spPr>
          <a:xfrm>
            <a:off x="330000" y="2337754"/>
            <a:ext cx="2631333" cy="255957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ctr"/>
          <a:lstStyle/>
          <a:p>
            <a:pPr marL="0" indent="0">
              <a:buNone/>
            </a:pPr>
            <a:r>
              <a:rPr lang="en-US" sz="820" b="0" dirty="0">
                <a:solidFill>
                  <a:srgbClr val="4A5568"/>
                </a:solidFill>
                <a:latin typeface="Calibri" pitchFamily="34" charset="0"/>
              </a:rPr>
              <a:t>Facilitates meetings &amp; resolves blockers</a:t>
            </a:r>
          </a:p>
        </p:txBody>
      </p:sp>
      <p:sp>
        <p:nvSpPr>
          <p:cNvPr id="113" name="r113"/>
          <p:cNvSpPr/>
          <p:nvPr/>
        </p:nvSpPr>
        <p:spPr>
          <a:xfrm>
            <a:off x="240000" y="2691689"/>
            <a:ext cx="60000" cy="60000"/>
          </a:xfrm>
          <a:prstGeom prst="rect">
            <a:avLst/>
          </a:prstGeom>
          <a:solidFill>
            <a:srgbClr val="1B9AA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4" name="ml114"/>
          <p:cNvSpPr/>
          <p:nvPr/>
        </p:nvSpPr>
        <p:spPr>
          <a:xfrm>
            <a:off x="330000" y="2593711"/>
            <a:ext cx="2631333" cy="255957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ctr"/>
          <a:lstStyle/>
          <a:p>
            <a:pPr marL="0" indent="0">
              <a:buNone/>
            </a:pPr>
            <a:r>
              <a:rPr lang="en-US" sz="820" b="0" dirty="0">
                <a:solidFill>
                  <a:srgbClr val="4A5568"/>
                </a:solidFill>
                <a:latin typeface="Calibri" pitchFamily="34" charset="0"/>
              </a:rPr>
              <a:t>Coordinates final deliverables</a:t>
            </a:r>
          </a:p>
        </p:txBody>
      </p:sp>
      <p:sp>
        <p:nvSpPr>
          <p:cNvPr id="115" name="r115"/>
          <p:cNvSpPr/>
          <p:nvPr/>
        </p:nvSpPr>
        <p:spPr>
          <a:xfrm>
            <a:off x="180000" y="2854670"/>
            <a:ext cx="2841333" cy="155000"/>
          </a:xfrm>
          <a:prstGeom prst="rect">
            <a:avLst/>
          </a:prstGeom>
          <a:solidFill>
            <a:srgbClr val="F8FAFC"/>
          </a:solidFill>
          <a:ln>
            <a:solidFill>
              <a:srgbClr val="E2E8F0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16" name="ml116"/>
          <p:cNvSpPr/>
          <p:nvPr/>
        </p:nvSpPr>
        <p:spPr>
          <a:xfrm>
            <a:off x="240000" y="2864670"/>
            <a:ext cx="2721333" cy="135000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ctr"/>
          <a:lstStyle/>
          <a:p>
            <a:pPr marL="0" indent="0">
              <a:buNone/>
            </a:pPr>
            <a:r>
              <a:rPr lang="en-US" sz="780" b="0" dirty="0">
                <a:solidFill>
                  <a:srgbClr val="718096"/>
                </a:solidFill>
                <a:latin typeface="Calibri" pitchFamily="34" charset="0"/>
              </a:rPr>
              <a:t>Tools: Trello / Notion / Jira</a:t>
            </a:r>
          </a:p>
        </p:txBody>
      </p:sp>
      <p:sp>
        <p:nvSpPr>
          <p:cNvPr id="117" name="r117"/>
          <p:cNvSpPr/>
          <p:nvPr/>
        </p:nvSpPr>
        <p:spPr>
          <a:xfrm>
            <a:off x="3151333" y="1185840"/>
            <a:ext cx="2841333" cy="1823830"/>
          </a:xfrm>
          <a:prstGeom prst="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18" name="r118"/>
          <p:cNvSpPr/>
          <p:nvPr/>
        </p:nvSpPr>
        <p:spPr>
          <a:xfrm>
            <a:off x="3151333" y="1185840"/>
            <a:ext cx="2841333" cy="140000"/>
          </a:xfrm>
          <a:prstGeom prst="rect">
            <a:avLst/>
          </a:prstGeom>
          <a:solidFill>
            <a:srgbClr val="805AD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9" name="ml119"/>
          <p:cNvSpPr/>
          <p:nvPr/>
        </p:nvSpPr>
        <p:spPr>
          <a:xfrm>
            <a:off x="3231333" y="1195840"/>
            <a:ext cx="500000" cy="120000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</a:rPr>
              <a:t>AI</a:t>
            </a:r>
          </a:p>
        </p:txBody>
      </p:sp>
      <p:sp>
        <p:nvSpPr>
          <p:cNvPr id="120" name="ml120"/>
          <p:cNvSpPr/>
          <p:nvPr/>
        </p:nvSpPr>
        <p:spPr>
          <a:xfrm>
            <a:off x="3211333" y="1345840"/>
            <a:ext cx="2751333" cy="260000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t"/>
          <a:lstStyle/>
          <a:p>
            <a:pPr marL="0" indent="0">
              <a:buNone/>
            </a:pPr>
            <a:r>
              <a:rPr lang="en-US" sz="1150" b="1" dirty="0">
                <a:solidFill>
                  <a:srgbClr val="0D1B3E"/>
                </a:solidFill>
                <a:latin typeface="Calibri" pitchFamily="34" charset="0"/>
              </a:rPr>
              <a:t>AI/ML Developer</a:t>
            </a:r>
          </a:p>
        </p:txBody>
      </p:sp>
      <p:sp>
        <p:nvSpPr>
          <p:cNvPr id="121" name="r121"/>
          <p:cNvSpPr/>
          <p:nvPr/>
        </p:nvSpPr>
        <p:spPr>
          <a:xfrm>
            <a:off x="3211333" y="1615840"/>
            <a:ext cx="2721333" cy="16000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2" name="r122"/>
          <p:cNvSpPr/>
          <p:nvPr/>
        </p:nvSpPr>
        <p:spPr>
          <a:xfrm>
            <a:off x="3211333" y="1615840"/>
            <a:ext cx="2721333" cy="170000"/>
          </a:xfrm>
          <a:prstGeom prst="rect">
            <a:avLst/>
          </a:prstGeom>
          <a:solidFill>
            <a:srgbClr val="F0F4F8"/>
          </a:solidFill>
          <a:ln>
            <a:solidFill>
              <a:srgbClr val="805AD5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23" name="ml123"/>
          <p:cNvSpPr/>
          <p:nvPr/>
        </p:nvSpPr>
        <p:spPr>
          <a:xfrm>
            <a:off x="3231333" y="1625840"/>
            <a:ext cx="2681333" cy="150000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805AD5"/>
                </a:solidFill>
                <a:latin typeface="Calibri" pitchFamily="34" charset="0"/>
              </a:rPr>
              <a:t>LLM &amp; RAG Engineer</a:t>
            </a:r>
          </a:p>
        </p:txBody>
      </p:sp>
      <p:sp>
        <p:nvSpPr>
          <p:cNvPr id="124" name="r124"/>
          <p:cNvSpPr/>
          <p:nvPr/>
        </p:nvSpPr>
        <p:spPr>
          <a:xfrm>
            <a:off x="3211333" y="1923818"/>
            <a:ext cx="60000" cy="60000"/>
          </a:xfrm>
          <a:prstGeom prst="rect">
            <a:avLst/>
          </a:prstGeom>
          <a:solidFill>
            <a:srgbClr val="805AD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5" name="ml125"/>
          <p:cNvSpPr/>
          <p:nvPr/>
        </p:nvSpPr>
        <p:spPr>
          <a:xfrm>
            <a:off x="3301333" y="1825840"/>
            <a:ext cx="2631333" cy="255957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ctr"/>
          <a:lstStyle/>
          <a:p>
            <a:pPr marL="0" indent="0">
              <a:buNone/>
            </a:pPr>
            <a:r>
              <a:rPr lang="en-US" sz="820" b="0" dirty="0">
                <a:solidFill>
                  <a:srgbClr val="4A5568"/>
                </a:solidFill>
                <a:latin typeface="Calibri" pitchFamily="34" charset="0"/>
              </a:rPr>
              <a:t>Configures Ollama with local LLMs</a:t>
            </a:r>
          </a:p>
        </p:txBody>
      </p:sp>
      <p:sp>
        <p:nvSpPr>
          <p:cNvPr id="126" name="r126"/>
          <p:cNvSpPr/>
          <p:nvPr/>
        </p:nvSpPr>
        <p:spPr>
          <a:xfrm>
            <a:off x="3211333" y="2179775"/>
            <a:ext cx="60000" cy="60000"/>
          </a:xfrm>
          <a:prstGeom prst="rect">
            <a:avLst/>
          </a:prstGeom>
          <a:solidFill>
            <a:srgbClr val="805AD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7" name="ml127"/>
          <p:cNvSpPr/>
          <p:nvPr/>
        </p:nvSpPr>
        <p:spPr>
          <a:xfrm>
            <a:off x="3301333" y="2081797"/>
            <a:ext cx="2631333" cy="255957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ctr"/>
          <a:lstStyle/>
          <a:p>
            <a:pPr marL="0" indent="0">
              <a:buNone/>
            </a:pPr>
            <a:r>
              <a:rPr lang="en-US" sz="820" b="0" dirty="0">
                <a:solidFill>
                  <a:srgbClr val="4A5568"/>
                </a:solidFill>
                <a:latin typeface="Calibri" pitchFamily="34" charset="0"/>
              </a:rPr>
              <a:t>Builds RAG pipeline (LangChain)</a:t>
            </a:r>
          </a:p>
        </p:txBody>
      </p:sp>
      <p:sp>
        <p:nvSpPr>
          <p:cNvPr id="128" name="r128"/>
          <p:cNvSpPr/>
          <p:nvPr/>
        </p:nvSpPr>
        <p:spPr>
          <a:xfrm>
            <a:off x="3211333" y="2435732"/>
            <a:ext cx="60000" cy="60000"/>
          </a:xfrm>
          <a:prstGeom prst="rect">
            <a:avLst/>
          </a:prstGeom>
          <a:solidFill>
            <a:srgbClr val="805AD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9" name="ml129"/>
          <p:cNvSpPr/>
          <p:nvPr/>
        </p:nvSpPr>
        <p:spPr>
          <a:xfrm>
            <a:off x="3301333" y="2337754"/>
            <a:ext cx="2631333" cy="255957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ctr"/>
          <a:lstStyle/>
          <a:p>
            <a:pPr marL="0" indent="0">
              <a:buNone/>
            </a:pPr>
            <a:r>
              <a:rPr lang="en-US" sz="820" b="0" dirty="0">
                <a:solidFill>
                  <a:srgbClr val="4A5568"/>
                </a:solidFill>
                <a:latin typeface="Calibri" pitchFamily="34" charset="0"/>
              </a:rPr>
              <a:t>Implements embedding &amp; vector search</a:t>
            </a:r>
          </a:p>
        </p:txBody>
      </p:sp>
      <p:sp>
        <p:nvSpPr>
          <p:cNvPr id="130" name="r130"/>
          <p:cNvSpPr/>
          <p:nvPr/>
        </p:nvSpPr>
        <p:spPr>
          <a:xfrm>
            <a:off x="3211333" y="2691689"/>
            <a:ext cx="60000" cy="60000"/>
          </a:xfrm>
          <a:prstGeom prst="rect">
            <a:avLst/>
          </a:prstGeom>
          <a:solidFill>
            <a:srgbClr val="805AD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1" name="ml131"/>
          <p:cNvSpPr/>
          <p:nvPr/>
        </p:nvSpPr>
        <p:spPr>
          <a:xfrm>
            <a:off x="3301333" y="2593711"/>
            <a:ext cx="2631333" cy="255957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ctr"/>
          <a:lstStyle/>
          <a:p>
            <a:pPr marL="0" indent="0">
              <a:buNone/>
            </a:pPr>
            <a:r>
              <a:rPr lang="en-US" sz="820" b="0" dirty="0">
                <a:solidFill>
                  <a:srgbClr val="4A5568"/>
                </a:solidFill>
                <a:latin typeface="Calibri" pitchFamily="34" charset="0"/>
              </a:rPr>
              <a:t>Tunes model for accuracy</a:t>
            </a:r>
          </a:p>
        </p:txBody>
      </p:sp>
      <p:sp>
        <p:nvSpPr>
          <p:cNvPr id="132" name="r132"/>
          <p:cNvSpPr/>
          <p:nvPr/>
        </p:nvSpPr>
        <p:spPr>
          <a:xfrm>
            <a:off x="3151333" y="2854670"/>
            <a:ext cx="2841333" cy="155000"/>
          </a:xfrm>
          <a:prstGeom prst="rect">
            <a:avLst/>
          </a:prstGeom>
          <a:solidFill>
            <a:srgbClr val="F8FAFC"/>
          </a:solidFill>
          <a:ln>
            <a:solidFill>
              <a:srgbClr val="E2E8F0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33" name="ml133"/>
          <p:cNvSpPr/>
          <p:nvPr/>
        </p:nvSpPr>
        <p:spPr>
          <a:xfrm>
            <a:off x="3211333" y="2864670"/>
            <a:ext cx="2721333" cy="135000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ctr"/>
          <a:lstStyle/>
          <a:p>
            <a:pPr marL="0" indent="0">
              <a:buNone/>
            </a:pPr>
            <a:r>
              <a:rPr lang="en-US" sz="780" b="0" dirty="0">
                <a:solidFill>
                  <a:srgbClr val="718096"/>
                </a:solidFill>
                <a:latin typeface="Calibri" pitchFamily="34" charset="0"/>
              </a:rPr>
              <a:t>Tools: Python, Ollama, LangChain, FAISS</a:t>
            </a:r>
          </a:p>
        </p:txBody>
      </p:sp>
      <p:sp>
        <p:nvSpPr>
          <p:cNvPr id="134" name="r134"/>
          <p:cNvSpPr/>
          <p:nvPr/>
        </p:nvSpPr>
        <p:spPr>
          <a:xfrm>
            <a:off x="6122666" y="1185840"/>
            <a:ext cx="2841333" cy="1823830"/>
          </a:xfrm>
          <a:prstGeom prst="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35" name="r135"/>
          <p:cNvSpPr/>
          <p:nvPr/>
        </p:nvSpPr>
        <p:spPr>
          <a:xfrm>
            <a:off x="6122666" y="1185840"/>
            <a:ext cx="2841333" cy="140000"/>
          </a:xfrm>
          <a:prstGeom prst="rect">
            <a:avLst/>
          </a:prstGeom>
          <a:solidFill>
            <a:srgbClr val="38A16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6" name="ml136"/>
          <p:cNvSpPr/>
          <p:nvPr/>
        </p:nvSpPr>
        <p:spPr>
          <a:xfrm>
            <a:off x="6202666" y="1195840"/>
            <a:ext cx="500000" cy="120000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</a:rPr>
              <a:t>BE</a:t>
            </a:r>
          </a:p>
        </p:txBody>
      </p:sp>
      <p:sp>
        <p:nvSpPr>
          <p:cNvPr id="137" name="ml137"/>
          <p:cNvSpPr/>
          <p:nvPr/>
        </p:nvSpPr>
        <p:spPr>
          <a:xfrm>
            <a:off x="6182666" y="1345840"/>
            <a:ext cx="2751333" cy="260000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t"/>
          <a:lstStyle/>
          <a:p>
            <a:pPr marL="0" indent="0">
              <a:buNone/>
            </a:pPr>
            <a:r>
              <a:rPr lang="en-US" sz="1150" b="1" dirty="0">
                <a:solidFill>
                  <a:srgbClr val="0D1B3E"/>
                </a:solidFill>
                <a:latin typeface="Calibri" pitchFamily="34" charset="0"/>
              </a:rPr>
              <a:t>Backend Developer</a:t>
            </a:r>
          </a:p>
        </p:txBody>
      </p:sp>
      <p:sp>
        <p:nvSpPr>
          <p:cNvPr id="138" name="r138"/>
          <p:cNvSpPr/>
          <p:nvPr/>
        </p:nvSpPr>
        <p:spPr>
          <a:xfrm>
            <a:off x="6182666" y="1615840"/>
            <a:ext cx="2721333" cy="16000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9" name="r139"/>
          <p:cNvSpPr/>
          <p:nvPr/>
        </p:nvSpPr>
        <p:spPr>
          <a:xfrm>
            <a:off x="6182666" y="1615840"/>
            <a:ext cx="2721333" cy="170000"/>
          </a:xfrm>
          <a:prstGeom prst="rect">
            <a:avLst/>
          </a:prstGeom>
          <a:solidFill>
            <a:srgbClr val="F0F4F8"/>
          </a:solidFill>
          <a:ln>
            <a:solidFill>
              <a:srgbClr val="38A169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40" name="ml140"/>
          <p:cNvSpPr/>
          <p:nvPr/>
        </p:nvSpPr>
        <p:spPr>
          <a:xfrm>
            <a:off x="6202666" y="1625840"/>
            <a:ext cx="2681333" cy="150000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38A169"/>
                </a:solidFill>
                <a:latin typeface="Calibri" pitchFamily="34" charset="0"/>
              </a:rPr>
              <a:t>Systems &amp; Data Engineer</a:t>
            </a:r>
          </a:p>
        </p:txBody>
      </p:sp>
      <p:sp>
        <p:nvSpPr>
          <p:cNvPr id="141" name="r141"/>
          <p:cNvSpPr/>
          <p:nvPr/>
        </p:nvSpPr>
        <p:spPr>
          <a:xfrm>
            <a:off x="6182666" y="1923818"/>
            <a:ext cx="60000" cy="60000"/>
          </a:xfrm>
          <a:prstGeom prst="rect">
            <a:avLst/>
          </a:prstGeom>
          <a:solidFill>
            <a:srgbClr val="38A16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2" name="ml142"/>
          <p:cNvSpPr/>
          <p:nvPr/>
        </p:nvSpPr>
        <p:spPr>
          <a:xfrm>
            <a:off x="6272666" y="1825840"/>
            <a:ext cx="2631333" cy="255957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ctr"/>
          <a:lstStyle/>
          <a:p>
            <a:pPr marL="0" indent="0">
              <a:buNone/>
            </a:pPr>
            <a:r>
              <a:rPr lang="en-US" sz="820" b="0" dirty="0">
                <a:solidFill>
                  <a:srgbClr val="4A5568"/>
                </a:solidFill>
                <a:latin typeface="Calibri" pitchFamily="34" charset="0"/>
              </a:rPr>
              <a:t>Handles PDF/DOCX/TXT ingestion</a:t>
            </a:r>
          </a:p>
        </p:txBody>
      </p:sp>
      <p:sp>
        <p:nvSpPr>
          <p:cNvPr id="143" name="r143"/>
          <p:cNvSpPr/>
          <p:nvPr/>
        </p:nvSpPr>
        <p:spPr>
          <a:xfrm>
            <a:off x="6182666" y="2179775"/>
            <a:ext cx="60000" cy="60000"/>
          </a:xfrm>
          <a:prstGeom prst="rect">
            <a:avLst/>
          </a:prstGeom>
          <a:solidFill>
            <a:srgbClr val="38A16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4" name="ml144"/>
          <p:cNvSpPr/>
          <p:nvPr/>
        </p:nvSpPr>
        <p:spPr>
          <a:xfrm>
            <a:off x="6272666" y="2081797"/>
            <a:ext cx="2631333" cy="255957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ctr"/>
          <a:lstStyle/>
          <a:p>
            <a:pPr marL="0" indent="0">
              <a:buNone/>
            </a:pPr>
            <a:r>
              <a:rPr lang="en-US" sz="820" b="0" dirty="0">
                <a:solidFill>
                  <a:srgbClr val="4A5568"/>
                </a:solidFill>
                <a:latin typeface="Calibri" pitchFamily="34" charset="0"/>
              </a:rPr>
              <a:t>Sets up ChromaDB / FAISS</a:t>
            </a:r>
          </a:p>
        </p:txBody>
      </p:sp>
      <p:sp>
        <p:nvSpPr>
          <p:cNvPr id="145" name="r145"/>
          <p:cNvSpPr/>
          <p:nvPr/>
        </p:nvSpPr>
        <p:spPr>
          <a:xfrm>
            <a:off x="6182666" y="2435732"/>
            <a:ext cx="60000" cy="60000"/>
          </a:xfrm>
          <a:prstGeom prst="rect">
            <a:avLst/>
          </a:prstGeom>
          <a:solidFill>
            <a:srgbClr val="38A16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6" name="ml146"/>
          <p:cNvSpPr/>
          <p:nvPr/>
        </p:nvSpPr>
        <p:spPr>
          <a:xfrm>
            <a:off x="6272666" y="2337754"/>
            <a:ext cx="2631333" cy="255957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ctr"/>
          <a:lstStyle/>
          <a:p>
            <a:pPr marL="0" indent="0">
              <a:buNone/>
            </a:pPr>
            <a:r>
              <a:rPr lang="en-US" sz="820" b="0" dirty="0">
                <a:solidFill>
                  <a:srgbClr val="4A5568"/>
                </a:solidFill>
                <a:latin typeface="Calibri" pitchFamily="34" charset="0"/>
              </a:rPr>
              <a:t>Implements API &amp; system logic</a:t>
            </a:r>
          </a:p>
        </p:txBody>
      </p:sp>
      <p:sp>
        <p:nvSpPr>
          <p:cNvPr id="147" name="r147"/>
          <p:cNvSpPr/>
          <p:nvPr/>
        </p:nvSpPr>
        <p:spPr>
          <a:xfrm>
            <a:off x="6182666" y="2691689"/>
            <a:ext cx="60000" cy="60000"/>
          </a:xfrm>
          <a:prstGeom prst="rect">
            <a:avLst/>
          </a:prstGeom>
          <a:solidFill>
            <a:srgbClr val="38A16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8" name="ml148"/>
          <p:cNvSpPr/>
          <p:nvPr/>
        </p:nvSpPr>
        <p:spPr>
          <a:xfrm>
            <a:off x="6272666" y="2593711"/>
            <a:ext cx="2631333" cy="255957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ctr"/>
          <a:lstStyle/>
          <a:p>
            <a:pPr marL="0" indent="0">
              <a:buNone/>
            </a:pPr>
            <a:r>
              <a:rPr lang="en-US" sz="820" b="0" dirty="0">
                <a:solidFill>
                  <a:srgbClr val="4A5568"/>
                </a:solidFill>
                <a:latin typeface="Calibri" pitchFamily="34" charset="0"/>
              </a:rPr>
              <a:t>Ensures data integrity &amp; error handling</a:t>
            </a:r>
          </a:p>
        </p:txBody>
      </p:sp>
      <p:sp>
        <p:nvSpPr>
          <p:cNvPr id="149" name="r149"/>
          <p:cNvSpPr/>
          <p:nvPr/>
        </p:nvSpPr>
        <p:spPr>
          <a:xfrm>
            <a:off x="6122666" y="2854670"/>
            <a:ext cx="2841333" cy="155000"/>
          </a:xfrm>
          <a:prstGeom prst="rect">
            <a:avLst/>
          </a:prstGeom>
          <a:solidFill>
            <a:srgbClr val="F8FAFC"/>
          </a:solidFill>
          <a:ln>
            <a:solidFill>
              <a:srgbClr val="E2E8F0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50" name="ml150"/>
          <p:cNvSpPr/>
          <p:nvPr/>
        </p:nvSpPr>
        <p:spPr>
          <a:xfrm>
            <a:off x="6182666" y="2864670"/>
            <a:ext cx="2721333" cy="135000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ctr"/>
          <a:lstStyle/>
          <a:p>
            <a:pPr marL="0" indent="0">
              <a:buNone/>
            </a:pPr>
            <a:r>
              <a:rPr lang="en-US" sz="780" b="0" dirty="0">
                <a:solidFill>
                  <a:srgbClr val="718096"/>
                </a:solidFill>
                <a:latin typeface="Calibri" pitchFamily="34" charset="0"/>
              </a:rPr>
              <a:t>Tools: FastAPI, ChromaDB, PyMuPDF</a:t>
            </a:r>
          </a:p>
        </p:txBody>
      </p:sp>
      <p:sp>
        <p:nvSpPr>
          <p:cNvPr id="151" name="r151"/>
          <p:cNvSpPr/>
          <p:nvPr/>
        </p:nvSpPr>
        <p:spPr>
          <a:xfrm>
            <a:off x="180000" y="3139670"/>
            <a:ext cx="2841333" cy="1823830"/>
          </a:xfrm>
          <a:prstGeom prst="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52" name="r152"/>
          <p:cNvSpPr/>
          <p:nvPr/>
        </p:nvSpPr>
        <p:spPr>
          <a:xfrm>
            <a:off x="180000" y="3139670"/>
            <a:ext cx="2841333" cy="140000"/>
          </a:xfrm>
          <a:prstGeom prst="rect">
            <a:avLst/>
          </a:prstGeom>
          <a:solidFill>
            <a:srgbClr val="F5A62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3" name="ml153"/>
          <p:cNvSpPr/>
          <p:nvPr/>
        </p:nvSpPr>
        <p:spPr>
          <a:xfrm>
            <a:off x="260000" y="3149670"/>
            <a:ext cx="500000" cy="120000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</a:rPr>
              <a:t>UI</a:t>
            </a:r>
          </a:p>
        </p:txBody>
      </p:sp>
      <p:sp>
        <p:nvSpPr>
          <p:cNvPr id="154" name="ml154"/>
          <p:cNvSpPr/>
          <p:nvPr/>
        </p:nvSpPr>
        <p:spPr>
          <a:xfrm>
            <a:off x="240000" y="3299670"/>
            <a:ext cx="2751333" cy="260000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t"/>
          <a:lstStyle/>
          <a:p>
            <a:pPr marL="0" indent="0">
              <a:buNone/>
            </a:pPr>
            <a:r>
              <a:rPr lang="en-US" sz="1150" b="1" dirty="0">
                <a:solidFill>
                  <a:srgbClr val="0D1B3E"/>
                </a:solidFill>
                <a:latin typeface="Calibri" pitchFamily="34" charset="0"/>
              </a:rPr>
              <a:t>Frontend / UI Developer</a:t>
            </a:r>
          </a:p>
        </p:txBody>
      </p:sp>
      <p:sp>
        <p:nvSpPr>
          <p:cNvPr id="155" name="r155"/>
          <p:cNvSpPr/>
          <p:nvPr/>
        </p:nvSpPr>
        <p:spPr>
          <a:xfrm>
            <a:off x="240000" y="3569670"/>
            <a:ext cx="2721333" cy="16000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6" name="r156"/>
          <p:cNvSpPr/>
          <p:nvPr/>
        </p:nvSpPr>
        <p:spPr>
          <a:xfrm>
            <a:off x="240000" y="3569670"/>
            <a:ext cx="2721333" cy="170000"/>
          </a:xfrm>
          <a:prstGeom prst="rect">
            <a:avLst/>
          </a:prstGeom>
          <a:solidFill>
            <a:srgbClr val="F0F4F8"/>
          </a:solidFill>
          <a:ln>
            <a:solidFill>
              <a:srgbClr val="F5A623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57" name="ml157"/>
          <p:cNvSpPr/>
          <p:nvPr/>
        </p:nvSpPr>
        <p:spPr>
          <a:xfrm>
            <a:off x="260000" y="3579670"/>
            <a:ext cx="2681333" cy="150000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5A623"/>
                </a:solidFill>
                <a:latin typeface="Calibri" pitchFamily="34" charset="0"/>
              </a:rPr>
              <a:t>UX &amp; Interface Engineer</a:t>
            </a:r>
          </a:p>
        </p:txBody>
      </p:sp>
      <p:sp>
        <p:nvSpPr>
          <p:cNvPr id="158" name="r158"/>
          <p:cNvSpPr/>
          <p:nvPr/>
        </p:nvSpPr>
        <p:spPr>
          <a:xfrm>
            <a:off x="240000" y="3877648"/>
            <a:ext cx="60000" cy="60000"/>
          </a:xfrm>
          <a:prstGeom prst="rect">
            <a:avLst/>
          </a:prstGeom>
          <a:solidFill>
            <a:srgbClr val="F5A62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9" name="ml159"/>
          <p:cNvSpPr/>
          <p:nvPr/>
        </p:nvSpPr>
        <p:spPr>
          <a:xfrm>
            <a:off x="330000" y="3779670"/>
            <a:ext cx="2631333" cy="255957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ctr"/>
          <a:lstStyle/>
          <a:p>
            <a:pPr marL="0" indent="0">
              <a:buNone/>
            </a:pPr>
            <a:r>
              <a:rPr lang="en-US" sz="820" b="0" dirty="0">
                <a:solidFill>
                  <a:srgbClr val="4A5568"/>
                </a:solidFill>
                <a:latin typeface="Calibri" pitchFamily="34" charset="0"/>
              </a:rPr>
              <a:t>Builds Streamlit dashboard</a:t>
            </a:r>
          </a:p>
        </p:txBody>
      </p:sp>
      <p:sp>
        <p:nvSpPr>
          <p:cNvPr id="160" name="r160"/>
          <p:cNvSpPr/>
          <p:nvPr/>
        </p:nvSpPr>
        <p:spPr>
          <a:xfrm>
            <a:off x="240000" y="4133605"/>
            <a:ext cx="60000" cy="60000"/>
          </a:xfrm>
          <a:prstGeom prst="rect">
            <a:avLst/>
          </a:prstGeom>
          <a:solidFill>
            <a:srgbClr val="F5A62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1" name="ml161"/>
          <p:cNvSpPr/>
          <p:nvPr/>
        </p:nvSpPr>
        <p:spPr>
          <a:xfrm>
            <a:off x="330000" y="4035627"/>
            <a:ext cx="2631333" cy="255957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ctr"/>
          <a:lstStyle/>
          <a:p>
            <a:pPr marL="0" indent="0">
              <a:buNone/>
            </a:pPr>
            <a:r>
              <a:rPr lang="en-US" sz="820" b="0" dirty="0">
                <a:solidFill>
                  <a:srgbClr val="4A5568"/>
                </a:solidFill>
                <a:latin typeface="Calibri" pitchFamily="34" charset="0"/>
              </a:rPr>
              <a:t>Upload, Q&amp;A &amp; answer display UI</a:t>
            </a:r>
          </a:p>
        </p:txBody>
      </p:sp>
      <p:sp>
        <p:nvSpPr>
          <p:cNvPr id="162" name="r162"/>
          <p:cNvSpPr/>
          <p:nvPr/>
        </p:nvSpPr>
        <p:spPr>
          <a:xfrm>
            <a:off x="240000" y="4389562"/>
            <a:ext cx="60000" cy="60000"/>
          </a:xfrm>
          <a:prstGeom prst="rect">
            <a:avLst/>
          </a:prstGeom>
          <a:solidFill>
            <a:srgbClr val="F5A62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3" name="ml163"/>
          <p:cNvSpPr/>
          <p:nvPr/>
        </p:nvSpPr>
        <p:spPr>
          <a:xfrm>
            <a:off x="330000" y="4291584"/>
            <a:ext cx="2631333" cy="255957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ctr"/>
          <a:lstStyle/>
          <a:p>
            <a:pPr marL="0" indent="0">
              <a:buNone/>
            </a:pPr>
            <a:r>
              <a:rPr lang="en-US" sz="820" b="0" dirty="0">
                <a:solidFill>
                  <a:srgbClr val="4A5568"/>
                </a:solidFill>
                <a:latin typeface="Calibri" pitchFamily="34" charset="0"/>
              </a:rPr>
              <a:t>Source citation highlighting</a:t>
            </a:r>
          </a:p>
        </p:txBody>
      </p:sp>
      <p:sp>
        <p:nvSpPr>
          <p:cNvPr id="164" name="r164"/>
          <p:cNvSpPr/>
          <p:nvPr/>
        </p:nvSpPr>
        <p:spPr>
          <a:xfrm>
            <a:off x="240000" y="4645519"/>
            <a:ext cx="60000" cy="60000"/>
          </a:xfrm>
          <a:prstGeom prst="rect">
            <a:avLst/>
          </a:prstGeom>
          <a:solidFill>
            <a:srgbClr val="F5A62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5" name="ml165"/>
          <p:cNvSpPr/>
          <p:nvPr/>
        </p:nvSpPr>
        <p:spPr>
          <a:xfrm>
            <a:off x="330000" y="4547541"/>
            <a:ext cx="2631333" cy="255957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ctr"/>
          <a:lstStyle/>
          <a:p>
            <a:pPr marL="0" indent="0">
              <a:buNone/>
            </a:pPr>
            <a:r>
              <a:rPr lang="en-US" sz="820" b="0" dirty="0">
                <a:solidFill>
                  <a:srgbClr val="4A5568"/>
                </a:solidFill>
                <a:latin typeface="Calibri" pitchFamily="34" charset="0"/>
              </a:rPr>
              <a:t>Ensures clean UX for non-technical users</a:t>
            </a:r>
          </a:p>
        </p:txBody>
      </p:sp>
      <p:sp>
        <p:nvSpPr>
          <p:cNvPr id="166" name="r166"/>
          <p:cNvSpPr/>
          <p:nvPr/>
        </p:nvSpPr>
        <p:spPr>
          <a:xfrm>
            <a:off x="180000" y="4808500"/>
            <a:ext cx="2841333" cy="155000"/>
          </a:xfrm>
          <a:prstGeom prst="rect">
            <a:avLst/>
          </a:prstGeom>
          <a:solidFill>
            <a:srgbClr val="F8FAFC"/>
          </a:solidFill>
          <a:ln>
            <a:solidFill>
              <a:srgbClr val="E2E8F0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67" name="ml167"/>
          <p:cNvSpPr/>
          <p:nvPr/>
        </p:nvSpPr>
        <p:spPr>
          <a:xfrm>
            <a:off x="240000" y="4818500"/>
            <a:ext cx="2721333" cy="135000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ctr"/>
          <a:lstStyle/>
          <a:p>
            <a:pPr marL="0" indent="0">
              <a:buNone/>
            </a:pPr>
            <a:r>
              <a:rPr lang="en-US" sz="780" b="0" dirty="0">
                <a:solidFill>
                  <a:srgbClr val="718096"/>
                </a:solidFill>
                <a:latin typeface="Calibri" pitchFamily="34" charset="0"/>
              </a:rPr>
              <a:t>Tools: Streamlit, Python, HTML/CSS</a:t>
            </a:r>
          </a:p>
        </p:txBody>
      </p:sp>
      <p:sp>
        <p:nvSpPr>
          <p:cNvPr id="168" name="r168"/>
          <p:cNvSpPr/>
          <p:nvPr/>
        </p:nvSpPr>
        <p:spPr>
          <a:xfrm>
            <a:off x="3151333" y="3139670"/>
            <a:ext cx="2841333" cy="1823830"/>
          </a:xfrm>
          <a:prstGeom prst="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69" name="r169"/>
          <p:cNvSpPr/>
          <p:nvPr/>
        </p:nvSpPr>
        <p:spPr>
          <a:xfrm>
            <a:off x="3151333" y="3139670"/>
            <a:ext cx="2841333" cy="140000"/>
          </a:xfrm>
          <a:prstGeom prst="rect">
            <a:avLst/>
          </a:prstGeom>
          <a:solidFill>
            <a:srgbClr val="E53E3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0" name="ml170"/>
          <p:cNvSpPr/>
          <p:nvPr/>
        </p:nvSpPr>
        <p:spPr>
          <a:xfrm>
            <a:off x="3231333" y="3149670"/>
            <a:ext cx="500000" cy="120000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</a:rPr>
              <a:t>QA</a:t>
            </a:r>
          </a:p>
        </p:txBody>
      </p:sp>
      <p:sp>
        <p:nvSpPr>
          <p:cNvPr id="171" name="ml171"/>
          <p:cNvSpPr/>
          <p:nvPr/>
        </p:nvSpPr>
        <p:spPr>
          <a:xfrm>
            <a:off x="3211333" y="3299670"/>
            <a:ext cx="2751333" cy="260000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t"/>
          <a:lstStyle/>
          <a:p>
            <a:pPr marL="0" indent="0">
              <a:buNone/>
            </a:pPr>
            <a:r>
              <a:rPr lang="en-US" sz="1150" b="1" dirty="0">
                <a:solidFill>
                  <a:srgbClr val="0D1B3E"/>
                </a:solidFill>
                <a:latin typeface="Calibri" pitchFamily="34" charset="0"/>
              </a:rPr>
              <a:t>Data / Testing Lead</a:t>
            </a:r>
          </a:p>
        </p:txBody>
      </p:sp>
      <p:sp>
        <p:nvSpPr>
          <p:cNvPr id="172" name="r172"/>
          <p:cNvSpPr/>
          <p:nvPr/>
        </p:nvSpPr>
        <p:spPr>
          <a:xfrm>
            <a:off x="3211333" y="3569670"/>
            <a:ext cx="2721333" cy="16000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3" name="r173"/>
          <p:cNvSpPr/>
          <p:nvPr/>
        </p:nvSpPr>
        <p:spPr>
          <a:xfrm>
            <a:off x="3211333" y="3569670"/>
            <a:ext cx="2721333" cy="170000"/>
          </a:xfrm>
          <a:prstGeom prst="rect">
            <a:avLst/>
          </a:prstGeom>
          <a:solidFill>
            <a:srgbClr val="F0F4F8"/>
          </a:solidFill>
          <a:ln>
            <a:solidFill>
              <a:srgbClr val="E53E3E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74" name="ml174"/>
          <p:cNvSpPr/>
          <p:nvPr/>
        </p:nvSpPr>
        <p:spPr>
          <a:xfrm>
            <a:off x="3231333" y="3579670"/>
            <a:ext cx="2681333" cy="150000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E53E3E"/>
                </a:solidFill>
                <a:latin typeface="Calibri" pitchFamily="34" charset="0"/>
              </a:rPr>
              <a:t>QA &amp; Evaluation Engineer</a:t>
            </a:r>
          </a:p>
        </p:txBody>
      </p:sp>
      <p:sp>
        <p:nvSpPr>
          <p:cNvPr id="175" name="r175"/>
          <p:cNvSpPr/>
          <p:nvPr/>
        </p:nvSpPr>
        <p:spPr>
          <a:xfrm>
            <a:off x="3211333" y="3877648"/>
            <a:ext cx="60000" cy="60000"/>
          </a:xfrm>
          <a:prstGeom prst="rect">
            <a:avLst/>
          </a:prstGeom>
          <a:solidFill>
            <a:srgbClr val="E53E3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6" name="ml176"/>
          <p:cNvSpPr/>
          <p:nvPr/>
        </p:nvSpPr>
        <p:spPr>
          <a:xfrm>
            <a:off x="3301333" y="3779670"/>
            <a:ext cx="2631333" cy="255957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ctr"/>
          <a:lstStyle/>
          <a:p>
            <a:pPr marL="0" indent="0">
              <a:buNone/>
            </a:pPr>
            <a:r>
              <a:rPr lang="en-US" sz="820" b="0" dirty="0">
                <a:solidFill>
                  <a:srgbClr val="4A5568"/>
                </a:solidFill>
                <a:latin typeface="Calibri" pitchFamily="34" charset="0"/>
              </a:rPr>
              <a:t>Curates sample contracts dataset</a:t>
            </a:r>
          </a:p>
        </p:txBody>
      </p:sp>
      <p:sp>
        <p:nvSpPr>
          <p:cNvPr id="177" name="r177"/>
          <p:cNvSpPr/>
          <p:nvPr/>
        </p:nvSpPr>
        <p:spPr>
          <a:xfrm>
            <a:off x="3211333" y="4133605"/>
            <a:ext cx="60000" cy="60000"/>
          </a:xfrm>
          <a:prstGeom prst="rect">
            <a:avLst/>
          </a:prstGeom>
          <a:solidFill>
            <a:srgbClr val="E53E3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8" name="ml178"/>
          <p:cNvSpPr/>
          <p:nvPr/>
        </p:nvSpPr>
        <p:spPr>
          <a:xfrm>
            <a:off x="3301333" y="4035627"/>
            <a:ext cx="2631333" cy="255957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ctr"/>
          <a:lstStyle/>
          <a:p>
            <a:pPr marL="0" indent="0">
              <a:buNone/>
            </a:pPr>
            <a:r>
              <a:rPr lang="en-US" sz="820" b="0" dirty="0">
                <a:solidFill>
                  <a:srgbClr val="4A5568"/>
                </a:solidFill>
                <a:latin typeface="Calibri" pitchFamily="34" charset="0"/>
              </a:rPr>
              <a:t>Designs test questions &amp; expected answers</a:t>
            </a:r>
          </a:p>
        </p:txBody>
      </p:sp>
      <p:sp>
        <p:nvSpPr>
          <p:cNvPr id="179" name="r179"/>
          <p:cNvSpPr/>
          <p:nvPr/>
        </p:nvSpPr>
        <p:spPr>
          <a:xfrm>
            <a:off x="3211333" y="4389562"/>
            <a:ext cx="60000" cy="60000"/>
          </a:xfrm>
          <a:prstGeom prst="rect">
            <a:avLst/>
          </a:prstGeom>
          <a:solidFill>
            <a:srgbClr val="E53E3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0" name="ml180"/>
          <p:cNvSpPr/>
          <p:nvPr/>
        </p:nvSpPr>
        <p:spPr>
          <a:xfrm>
            <a:off x="3301333" y="4291584"/>
            <a:ext cx="2631333" cy="255957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ctr"/>
          <a:lstStyle/>
          <a:p>
            <a:pPr marL="0" indent="0">
              <a:buNone/>
            </a:pPr>
            <a:r>
              <a:rPr lang="en-US" sz="820" b="0" dirty="0">
                <a:solidFill>
                  <a:srgbClr val="4A5568"/>
                </a:solidFill>
                <a:latin typeface="Calibri" pitchFamily="34" charset="0"/>
              </a:rPr>
              <a:t>Evaluates accuracy &amp; response time</a:t>
            </a:r>
          </a:p>
        </p:txBody>
      </p:sp>
      <p:sp>
        <p:nvSpPr>
          <p:cNvPr id="181" name="r181"/>
          <p:cNvSpPr/>
          <p:nvPr/>
        </p:nvSpPr>
        <p:spPr>
          <a:xfrm>
            <a:off x="3211333" y="4645519"/>
            <a:ext cx="60000" cy="60000"/>
          </a:xfrm>
          <a:prstGeom prst="rect">
            <a:avLst/>
          </a:prstGeom>
          <a:solidFill>
            <a:srgbClr val="E53E3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2" name="ml182"/>
          <p:cNvSpPr/>
          <p:nvPr/>
        </p:nvSpPr>
        <p:spPr>
          <a:xfrm>
            <a:off x="3301333" y="4547541"/>
            <a:ext cx="2631333" cy="255957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ctr"/>
          <a:lstStyle/>
          <a:p>
            <a:pPr marL="0" indent="0">
              <a:buNone/>
            </a:pPr>
            <a:r>
              <a:rPr lang="en-US" sz="820" b="0" dirty="0">
                <a:solidFill>
                  <a:srgbClr val="4A5568"/>
                </a:solidFill>
                <a:latin typeface="Calibri" pitchFamily="34" charset="0"/>
              </a:rPr>
              <a:t>Documents results &amp; benchmarks</a:t>
            </a:r>
          </a:p>
        </p:txBody>
      </p:sp>
      <p:sp>
        <p:nvSpPr>
          <p:cNvPr id="183" name="r183"/>
          <p:cNvSpPr/>
          <p:nvPr/>
        </p:nvSpPr>
        <p:spPr>
          <a:xfrm>
            <a:off x="3151333" y="4808500"/>
            <a:ext cx="2841333" cy="155000"/>
          </a:xfrm>
          <a:prstGeom prst="rect">
            <a:avLst/>
          </a:prstGeom>
          <a:solidFill>
            <a:srgbClr val="F8FAFC"/>
          </a:solidFill>
          <a:ln>
            <a:solidFill>
              <a:srgbClr val="E2E8F0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84" name="ml184"/>
          <p:cNvSpPr/>
          <p:nvPr/>
        </p:nvSpPr>
        <p:spPr>
          <a:xfrm>
            <a:off x="3211333" y="4818500"/>
            <a:ext cx="2721333" cy="135000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ctr"/>
          <a:lstStyle/>
          <a:p>
            <a:pPr marL="0" indent="0">
              <a:buNone/>
            </a:pPr>
            <a:r>
              <a:rPr lang="en-US" sz="780" b="0" dirty="0">
                <a:solidFill>
                  <a:srgbClr val="718096"/>
                </a:solidFill>
                <a:latin typeface="Calibri" pitchFamily="34" charset="0"/>
              </a:rPr>
              <a:t>Tools: Python, Excel, Custom test scripts</a:t>
            </a:r>
          </a:p>
        </p:txBody>
      </p:sp>
      <p:sp>
        <p:nvSpPr>
          <p:cNvPr id="185" name="r185"/>
          <p:cNvSpPr/>
          <p:nvPr/>
        </p:nvSpPr>
        <p:spPr>
          <a:xfrm>
            <a:off x="6122666" y="3139670"/>
            <a:ext cx="2841333" cy="1823830"/>
          </a:xfrm>
          <a:prstGeom prst="rect">
            <a:avLst/>
          </a:prstGeom>
          <a:solidFill>
            <a:srgbClr val="FFFFFF"/>
          </a:solidFill>
          <a:ln>
            <a:solidFill>
              <a:srgbClr val="E2E8F0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86" name="r186"/>
          <p:cNvSpPr/>
          <p:nvPr/>
        </p:nvSpPr>
        <p:spPr>
          <a:xfrm>
            <a:off x="6122666" y="3139670"/>
            <a:ext cx="2841333" cy="140000"/>
          </a:xfrm>
          <a:prstGeom prst="rect">
            <a:avLst/>
          </a:prstGeom>
          <a:solidFill>
            <a:srgbClr val="DD6B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7" name="ml187"/>
          <p:cNvSpPr/>
          <p:nvPr/>
        </p:nvSpPr>
        <p:spPr>
          <a:xfrm>
            <a:off x="6202666" y="3149670"/>
            <a:ext cx="500000" cy="120000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</a:rPr>
              <a:t>DO</a:t>
            </a:r>
          </a:p>
        </p:txBody>
      </p:sp>
      <p:sp>
        <p:nvSpPr>
          <p:cNvPr id="188" name="ml188"/>
          <p:cNvSpPr/>
          <p:nvPr/>
        </p:nvSpPr>
        <p:spPr>
          <a:xfrm>
            <a:off x="6182666" y="3299670"/>
            <a:ext cx="2751333" cy="260000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t"/>
          <a:lstStyle/>
          <a:p>
            <a:pPr marL="0" indent="0">
              <a:buNone/>
            </a:pPr>
            <a:r>
              <a:rPr lang="en-US" sz="1150" b="1" dirty="0">
                <a:solidFill>
                  <a:srgbClr val="0D1B3E"/>
                </a:solidFill>
                <a:latin typeface="Calibri" pitchFamily="34" charset="0"/>
              </a:rPr>
              <a:t>Documentation Lead</a:t>
            </a:r>
          </a:p>
        </p:txBody>
      </p:sp>
      <p:sp>
        <p:nvSpPr>
          <p:cNvPr id="189" name="r189"/>
          <p:cNvSpPr/>
          <p:nvPr/>
        </p:nvSpPr>
        <p:spPr>
          <a:xfrm>
            <a:off x="6182666" y="3569670"/>
            <a:ext cx="2721333" cy="160000"/>
          </a:xfrm>
          <a:prstGeom prst="rect">
            <a:avLst/>
          </a:prstGeom>
          <a:solidFill>
            <a:srgbClr val="0000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0" name="r190"/>
          <p:cNvSpPr/>
          <p:nvPr/>
        </p:nvSpPr>
        <p:spPr>
          <a:xfrm>
            <a:off x="6182666" y="3569670"/>
            <a:ext cx="2721333" cy="170000"/>
          </a:xfrm>
          <a:prstGeom prst="rect">
            <a:avLst/>
          </a:prstGeom>
          <a:solidFill>
            <a:srgbClr val="F0F4F8"/>
          </a:solidFill>
          <a:ln>
            <a:solidFill>
              <a:srgbClr val="DD6B20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91" name="ml191"/>
          <p:cNvSpPr/>
          <p:nvPr/>
        </p:nvSpPr>
        <p:spPr>
          <a:xfrm>
            <a:off x="6202666" y="3579670"/>
            <a:ext cx="2681333" cy="150000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DD6B20"/>
                </a:solidFill>
                <a:latin typeface="Calibri" pitchFamily="34" charset="0"/>
              </a:rPr>
              <a:t>Technical Writer &amp; Reporter</a:t>
            </a:r>
          </a:p>
        </p:txBody>
      </p:sp>
      <p:sp>
        <p:nvSpPr>
          <p:cNvPr id="192" name="r192"/>
          <p:cNvSpPr/>
          <p:nvPr/>
        </p:nvSpPr>
        <p:spPr>
          <a:xfrm>
            <a:off x="6182666" y="3877648"/>
            <a:ext cx="60000" cy="60000"/>
          </a:xfrm>
          <a:prstGeom prst="rect">
            <a:avLst/>
          </a:prstGeom>
          <a:solidFill>
            <a:srgbClr val="DD6B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3" name="ml193"/>
          <p:cNvSpPr/>
          <p:nvPr/>
        </p:nvSpPr>
        <p:spPr>
          <a:xfrm>
            <a:off x="6272666" y="3779670"/>
            <a:ext cx="2631333" cy="255957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ctr"/>
          <a:lstStyle/>
          <a:p>
            <a:pPr marL="0" indent="0">
              <a:buNone/>
            </a:pPr>
            <a:r>
              <a:rPr lang="en-US" sz="820" b="0" dirty="0">
                <a:solidFill>
                  <a:srgbClr val="4A5568"/>
                </a:solidFill>
                <a:latin typeface="Calibri" pitchFamily="34" charset="0"/>
              </a:rPr>
              <a:t>Writes full project report</a:t>
            </a:r>
          </a:p>
        </p:txBody>
      </p:sp>
      <p:sp>
        <p:nvSpPr>
          <p:cNvPr id="194" name="r194"/>
          <p:cNvSpPr/>
          <p:nvPr/>
        </p:nvSpPr>
        <p:spPr>
          <a:xfrm>
            <a:off x="6182666" y="4133605"/>
            <a:ext cx="60000" cy="60000"/>
          </a:xfrm>
          <a:prstGeom prst="rect">
            <a:avLst/>
          </a:prstGeom>
          <a:solidFill>
            <a:srgbClr val="DD6B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5" name="ml195"/>
          <p:cNvSpPr/>
          <p:nvPr/>
        </p:nvSpPr>
        <p:spPr>
          <a:xfrm>
            <a:off x="6272666" y="4035627"/>
            <a:ext cx="2631333" cy="255957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ctr"/>
          <a:lstStyle/>
          <a:p>
            <a:pPr marL="0" indent="0">
              <a:buNone/>
            </a:pPr>
            <a:r>
              <a:rPr lang="en-US" sz="820" b="0" dirty="0">
                <a:solidFill>
                  <a:srgbClr val="4A5568"/>
                </a:solidFill>
                <a:latin typeface="Calibri" pitchFamily="34" charset="0"/>
              </a:rPr>
              <a:t>Prepares architecture diagrams</a:t>
            </a:r>
          </a:p>
        </p:txBody>
      </p:sp>
      <p:sp>
        <p:nvSpPr>
          <p:cNvPr id="196" name="r196"/>
          <p:cNvSpPr/>
          <p:nvPr/>
        </p:nvSpPr>
        <p:spPr>
          <a:xfrm>
            <a:off x="6182666" y="4389562"/>
            <a:ext cx="60000" cy="60000"/>
          </a:xfrm>
          <a:prstGeom prst="rect">
            <a:avLst/>
          </a:prstGeom>
          <a:solidFill>
            <a:srgbClr val="DD6B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7" name="ml197"/>
          <p:cNvSpPr/>
          <p:nvPr/>
        </p:nvSpPr>
        <p:spPr>
          <a:xfrm>
            <a:off x="6272666" y="4291584"/>
            <a:ext cx="2631333" cy="255957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ctr"/>
          <a:lstStyle/>
          <a:p>
            <a:pPr marL="0" indent="0">
              <a:buNone/>
            </a:pPr>
            <a:r>
              <a:rPr lang="en-US" sz="820" b="0" dirty="0">
                <a:solidFill>
                  <a:srgbClr val="4A5568"/>
                </a:solidFill>
                <a:latin typeface="Calibri" pitchFamily="34" charset="0"/>
              </a:rPr>
              <a:t>Creates slides &amp; speaker notes</a:t>
            </a:r>
          </a:p>
        </p:txBody>
      </p:sp>
      <p:sp>
        <p:nvSpPr>
          <p:cNvPr id="198" name="r198"/>
          <p:cNvSpPr/>
          <p:nvPr/>
        </p:nvSpPr>
        <p:spPr>
          <a:xfrm>
            <a:off x="6182666" y="4645519"/>
            <a:ext cx="60000" cy="60000"/>
          </a:xfrm>
          <a:prstGeom prst="rect">
            <a:avLst/>
          </a:prstGeom>
          <a:solidFill>
            <a:srgbClr val="DD6B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9" name="ml199"/>
          <p:cNvSpPr/>
          <p:nvPr/>
        </p:nvSpPr>
        <p:spPr>
          <a:xfrm>
            <a:off x="6272666" y="4547541"/>
            <a:ext cx="2631333" cy="255957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ctr"/>
          <a:lstStyle/>
          <a:p>
            <a:pPr marL="0" indent="0">
              <a:buNone/>
            </a:pPr>
            <a:r>
              <a:rPr lang="en-US" sz="820" b="0" dirty="0">
                <a:solidFill>
                  <a:srgbClr val="4A5568"/>
                </a:solidFill>
                <a:latin typeface="Calibri" pitchFamily="34" charset="0"/>
              </a:rPr>
              <a:t>Records demo walkthrough video</a:t>
            </a:r>
          </a:p>
        </p:txBody>
      </p:sp>
      <p:sp>
        <p:nvSpPr>
          <p:cNvPr id="200" name="r200"/>
          <p:cNvSpPr/>
          <p:nvPr/>
        </p:nvSpPr>
        <p:spPr>
          <a:xfrm>
            <a:off x="6122666" y="4808500"/>
            <a:ext cx="2841333" cy="155000"/>
          </a:xfrm>
          <a:prstGeom prst="rect">
            <a:avLst/>
          </a:prstGeom>
          <a:solidFill>
            <a:srgbClr val="F8FAFC"/>
          </a:solidFill>
          <a:ln>
            <a:solidFill>
              <a:srgbClr val="E2E8F0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201" name="ml201"/>
          <p:cNvSpPr/>
          <p:nvPr/>
        </p:nvSpPr>
        <p:spPr>
          <a:xfrm>
            <a:off x="6182666" y="4818500"/>
            <a:ext cx="2721333" cy="135000"/>
          </a:xfrm>
          <a:prstGeom prst="rect">
            <a:avLst/>
          </a:prstGeom>
          <a:noFill/>
          <a:ln/>
        </p:spPr>
        <p:txBody>
          <a:bodyPr wrap="square" lIns="91440" tIns="60960" rIns="91440" bIns="60960" rtlCol="0" anchor="ctr"/>
          <a:lstStyle/>
          <a:p>
            <a:pPr marL="0" indent="0">
              <a:buNone/>
            </a:pPr>
            <a:r>
              <a:rPr lang="en-US" sz="780" b="0" dirty="0">
                <a:solidFill>
                  <a:srgbClr val="718096"/>
                </a:solidFill>
                <a:latin typeface="Calibri" pitchFamily="34" charset="0"/>
              </a:rPr>
              <a:t>Tools: LaTeX / Word, draw.io, Loom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B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2286000"/>
          </a:xfrm>
          <a:prstGeom prst="rect">
            <a:avLst/>
          </a:prstGeom>
          <a:solidFill>
            <a:srgbClr val="1B9AA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3200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Conclusion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+ Privacy + Usability = One Practical Solution</a:t>
            </a:r>
            <a:endParaRPr lang="en-US" sz="16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2468880"/>
            <a:ext cx="384048" cy="38404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463040" y="2423160"/>
            <a:ext cx="6858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Saves time by finding key clauses instantly</a:t>
            </a:r>
            <a:endParaRPr lang="en-US" sz="1500" dirty="0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3063240"/>
            <a:ext cx="384048" cy="384048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463040" y="3017520"/>
            <a:ext cx="6858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Improves contract visibility across the organization</a:t>
            </a:r>
            <a:endParaRPr lang="en-US" sz="1500" dirty="0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3657600"/>
            <a:ext cx="384048" cy="384048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1463040" y="3611880"/>
            <a:ext cx="6858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Reduces privacy risks — all data stays inside the company</a:t>
            </a:r>
            <a:endParaRPr lang="en-US" sz="1500" dirty="0"/>
          </a:p>
        </p:txBody>
      </p:sp>
      <p:pic>
        <p:nvPicPr>
          <p:cNvPr id="11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4251960"/>
            <a:ext cx="384048" cy="384048"/>
          </a:xfrm>
          <a:prstGeom prst="rect">
            <a:avLst/>
          </a:prstGeom>
        </p:spPr>
      </p:pic>
      <p:sp>
        <p:nvSpPr>
          <p:cNvPr id="12" name="Text 6"/>
          <p:cNvSpPr/>
          <p:nvPr/>
        </p:nvSpPr>
        <p:spPr>
          <a:xfrm>
            <a:off x="1463040" y="4206240"/>
            <a:ext cx="6858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Affordable and practical for modern business needs</a:t>
            </a:r>
            <a:endParaRPr lang="en-US" sz="1500" dirty="0"/>
          </a:p>
        </p:txBody>
      </p:sp>
      <p:sp>
        <p:nvSpPr>
          <p:cNvPr id="13" name="Text 7"/>
          <p:cNvSpPr/>
          <p:nvPr/>
        </p:nvSpPr>
        <p:spPr>
          <a:xfrm>
            <a:off x="457200" y="45720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B9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814</Words>
  <Application>Microsoft Office PowerPoint</Application>
  <PresentationFormat>On-screen Show (16:9)</PresentationFormat>
  <Paragraphs>187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Local AI Contract Review Assistant</dc:title>
  <dc:subject>PptxGenJS Presentation</dc:subject>
  <dc:creator>PptxGenJS</dc:creator>
  <cp:lastModifiedBy>Mostafa Tamer Ahmed Aly Shalash</cp:lastModifiedBy>
  <cp:revision>2</cp:revision>
  <dcterms:created xsi:type="dcterms:W3CDTF">2026-05-05T09:34:39Z</dcterms:created>
  <dcterms:modified xsi:type="dcterms:W3CDTF">2026-05-06T12:53:30Z</dcterms:modified>
</cp:coreProperties>
</file>